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notesMasterIdLst>
    <p:notesMasterId r:id="rId27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x="18288000" cy="10287000"/>
  <p:notesSz cx="6858000" cy="9144000"/>
  <p:embeddedFontLst>
    <p:embeddedFont>
      <p:font typeface="Public Sans" charset="1" panose="00000000000000000000"/>
      <p:regular r:id="rId23"/>
    </p:embeddedFont>
    <p:embeddedFont>
      <p:font typeface="Public Sans Bold" charset="1" panose="00000000000000000000"/>
      <p:regular r:id="rId24"/>
    </p:embeddedFont>
    <p:embeddedFont>
      <p:font typeface="Playfair Display" charset="1" panose="00000500000000000000"/>
      <p:regular r:id="rId25"/>
    </p:embeddedFont>
    <p:embeddedFont>
      <p:font typeface="Playfair Display Italics" charset="1" panose="00000500000000000000"/>
      <p:regular r:id="rId26"/>
    </p:embeddedFont>
    <p:embeddedFont>
      <p:font typeface="Arimo" charset="1" panose="020B0604020202020204"/>
      <p:regular r:id="rId34"/>
    </p:embeddedFont>
    <p:embeddedFont>
      <p:font typeface="Open Sans Bold" charset="1" panose="020B0806030504020204"/>
      <p:regular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notesMasters/notesMaster1.xml" Type="http://schemas.openxmlformats.org/officeDocument/2006/relationships/notesMaster"/><Relationship Id="rId28" Target="theme/theme2.xml" Type="http://schemas.openxmlformats.org/officeDocument/2006/relationships/theme"/><Relationship Id="rId29" Target="notesSlides/notesSlide1.xml" Type="http://schemas.openxmlformats.org/officeDocument/2006/relationships/notesSlide"/><Relationship Id="rId3" Target="viewProps.xml" Type="http://schemas.openxmlformats.org/officeDocument/2006/relationships/viewProps"/><Relationship Id="rId30" Target="notesSlides/notesSlide2.xml" Type="http://schemas.openxmlformats.org/officeDocument/2006/relationships/notesSlide"/><Relationship Id="rId31" Target="notesSlides/notesSlide3.xml" Type="http://schemas.openxmlformats.org/officeDocument/2006/relationships/notesSlide"/><Relationship Id="rId32" Target="notesSlides/notesSlide4.xml" Type="http://schemas.openxmlformats.org/officeDocument/2006/relationships/notesSlide"/><Relationship Id="rId33" Target="notesSlides/notesSlide5.xml" Type="http://schemas.openxmlformats.org/officeDocument/2006/relationships/notesSlide"/><Relationship Id="rId34" Target="fonts/font34.fntdata" Type="http://schemas.openxmlformats.org/officeDocument/2006/relationships/font"/><Relationship Id="rId35" Target="fonts/font35.fntdata" Type="http://schemas.openxmlformats.org/officeDocument/2006/relationships/font"/><Relationship Id="rId36" Target="notesSlides/notesSlide6.xml" Type="http://schemas.openxmlformats.org/officeDocument/2006/relationships/notesSlide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.xml" Type="http://schemas.openxmlformats.org/officeDocument/2006/relationships/slide"/></Relationships>
</file>

<file path=ppt/notesSlides/_rels/notesSlide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5.xml" Type="http://schemas.openxmlformats.org/officeDocument/2006/relationships/slide"/></Relationships>
</file>

<file path=ppt/notesSlides/_rels/notesSlide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6.xml" Type="http://schemas.openxmlformats.org/officeDocument/2006/relationships/slide"/></Relationships>
</file>

<file path=ppt/notesSlides/_rels/notesSlide4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7.xml" Type="http://schemas.openxmlformats.org/officeDocument/2006/relationships/slide"/></Relationships>
</file>

<file path=ppt/notesSlides/_rels/notesSlide5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8.xml" Type="http://schemas.openxmlformats.org/officeDocument/2006/relationships/slide"/></Relationships>
</file>

<file path=ppt/notesSlides/_rels/notesSlide6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5.xml" Type="http://schemas.openxmlformats.org/officeDocument/2006/relationships/slide"/></Relationships>
</file>

<file path=ppt/notesSlides/notesSlide1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2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3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4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5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6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png" Type="http://schemas.openxmlformats.org/officeDocument/2006/relationships/image"/><Relationship Id="rId3" Target="../media/image16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7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8.png" Type="http://schemas.openxmlformats.org/officeDocument/2006/relationships/image"/><Relationship Id="rId3" Target="../media/image19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6.xml" Type="http://schemas.openxmlformats.org/officeDocument/2006/relationships/notesSlide"/><Relationship Id="rId3" Target="../media/image21.png" Type="http://schemas.openxmlformats.org/officeDocument/2006/relationships/image"/><Relationship Id="rId4" Target="../media/image22.png" Type="http://schemas.openxmlformats.org/officeDocument/2006/relationships/image"/><Relationship Id="rId5" Target="../media/image23.png" Type="http://schemas.openxmlformats.org/officeDocument/2006/relationships/image"/><Relationship Id="rId6" Target="../media/image24.png" Type="http://schemas.openxmlformats.org/officeDocument/2006/relationships/image"/><Relationship Id="rId7" Target="../media/image25.png" Type="http://schemas.openxmlformats.org/officeDocument/2006/relationships/image"/><Relationship Id="rId8" Target="../media/image26.png" Type="http://schemas.openxmlformats.org/officeDocument/2006/relationships/image"/><Relationship Id="rId9" Target="../media/image27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8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jpeg" Type="http://schemas.openxmlformats.org/officeDocument/2006/relationships/image"/><Relationship Id="rId4" Target="../media/image3.jpeg" Type="http://schemas.openxmlformats.org/officeDocument/2006/relationships/image"/><Relationship Id="rId5" Target="../media/image4.jpeg" Type="http://schemas.openxmlformats.org/officeDocument/2006/relationships/image"/><Relationship Id="rId6" Target="../media/image5.jpe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.xml" Type="http://schemas.openxmlformats.org/officeDocument/2006/relationships/notesSlide"/><Relationship Id="rId3" Target="../media/image6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2.xml" Type="http://schemas.openxmlformats.org/officeDocument/2006/relationships/notesSlide"/><Relationship Id="rId3" Target="../media/image7.png" Type="http://schemas.openxmlformats.org/officeDocument/2006/relationships/image"/><Relationship Id="rId4" Target="../media/image8.png" Type="http://schemas.openxmlformats.org/officeDocument/2006/relationships/image"/><Relationship Id="rId5" Target="../media/image9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3.xml" Type="http://schemas.openxmlformats.org/officeDocument/2006/relationships/notesSlide"/><Relationship Id="rId3" Target="../media/image10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4.xml" Type="http://schemas.openxmlformats.org/officeDocument/2006/relationships/notesSlide"/><Relationship Id="rId3" Target="../media/image11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5.xml" Type="http://schemas.openxmlformats.org/officeDocument/2006/relationships/notesSlide"/><Relationship Id="rId3" Target="../media/image12.png" Type="http://schemas.openxmlformats.org/officeDocument/2006/relationships/image"/><Relationship Id="rId4" Target="../media/image13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>
  <p:cSld>
    <p:bg>
      <p:bgPr>
        <a:solidFill>
          <a:srgbClr val="EF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28706" y="4514765"/>
            <a:ext cx="16230594" cy="38509"/>
          </a:xfrm>
          <a:prstGeom prst="line">
            <a:avLst/>
          </a:prstGeom>
          <a:ln cap="flat" w="9525">
            <a:solidFill>
              <a:srgbClr val="2B2C3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006882" y="4728792"/>
            <a:ext cx="14147499" cy="13058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2B2C30"/>
                </a:solidFill>
                <a:latin typeface="Public Sans"/>
              </a:rPr>
              <a:t>ELECTRONIC ENGINEERING NAAR </a:t>
            </a:r>
            <a:r>
              <a:rPr lang="en-US" sz="3714" spc="843">
                <a:solidFill>
                  <a:srgbClr val="2B2C30"/>
                </a:solidFill>
                <a:latin typeface="Public Sans Bold"/>
              </a:rPr>
              <a:t>CYBERFYSIEKE INGENIEURS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06882" y="8268335"/>
            <a:ext cx="8115294" cy="9899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660"/>
              </a:lnSpc>
            </a:pPr>
            <a:r>
              <a:rPr lang="en-US" sz="1900" spc="431">
                <a:solidFill>
                  <a:srgbClr val="2B2C30"/>
                </a:solidFill>
                <a:latin typeface="Public Sans"/>
              </a:rPr>
              <a:t>ADAM BOUCHOUAFA, ROBIN BAYRAKTAR, </a:t>
            </a:r>
          </a:p>
          <a:p>
            <a:pPr algn="l">
              <a:lnSpc>
                <a:spcPts val="2660"/>
              </a:lnSpc>
            </a:pPr>
            <a:r>
              <a:rPr lang="en-US" sz="1900" spc="431">
                <a:solidFill>
                  <a:srgbClr val="2B2C30"/>
                </a:solidFill>
                <a:latin typeface="Public Sans"/>
              </a:rPr>
              <a:t>KLAAS HENDRICKX, NOORTJE MOELANS, </a:t>
            </a:r>
          </a:p>
          <a:p>
            <a:pPr algn="l">
              <a:lnSpc>
                <a:spcPts val="2660"/>
              </a:lnSpc>
              <a:spcBef>
                <a:spcPct val="0"/>
              </a:spcBef>
            </a:pPr>
            <a:r>
              <a:rPr lang="en-US" sz="1900" spc="431">
                <a:solidFill>
                  <a:srgbClr val="2B2C30"/>
                </a:solidFill>
                <a:latin typeface="Public Sans"/>
              </a:rPr>
              <a:t>KEVIN TUNCEL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850974" y="2332416"/>
            <a:ext cx="16408332" cy="2084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5250"/>
              </a:lnSpc>
            </a:pPr>
            <a:r>
              <a:rPr lang="en-US" sz="16758" spc="83">
                <a:solidFill>
                  <a:srgbClr val="2B2C30"/>
                </a:solidFill>
                <a:latin typeface="Playfair Display"/>
              </a:rPr>
              <a:t>Sprint review 2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3599847" y="9182100"/>
            <a:ext cx="3659460" cy="426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50"/>
              </a:lnSpc>
            </a:pPr>
            <a:r>
              <a:rPr lang="en-US" sz="2300">
                <a:solidFill>
                  <a:srgbClr val="2B2C30"/>
                </a:solidFill>
                <a:latin typeface="Public Sans"/>
              </a:rPr>
              <a:t>_cyberfysieke ingenieurs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>
  <p:cSld>
    <p:bg>
      <p:bgPr>
        <a:solidFill>
          <a:srgbClr val="EF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28695" y="1760761"/>
            <a:ext cx="16230594" cy="38509"/>
          </a:xfrm>
          <a:prstGeom prst="line">
            <a:avLst/>
          </a:prstGeom>
          <a:ln cap="flat" w="9525">
            <a:solidFill>
              <a:srgbClr val="2B2C3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006871" y="942975"/>
            <a:ext cx="16230600" cy="648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2B2C30"/>
                </a:solidFill>
                <a:latin typeface="Public Sans Bold"/>
              </a:rPr>
              <a:t>WIREFRAME 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4060618" y="3683856"/>
            <a:ext cx="10123107" cy="25192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858"/>
              </a:lnSpc>
              <a:spcBef>
                <a:spcPct val="0"/>
              </a:spcBef>
            </a:pPr>
            <a:r>
              <a:rPr lang="en-US" sz="13905" u="sng">
                <a:solidFill>
                  <a:srgbClr val="2B2C30"/>
                </a:solidFill>
                <a:latin typeface="Public Sans"/>
              </a:rPr>
              <a:t>FIGMA LINK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3599847" y="9182100"/>
            <a:ext cx="3659460" cy="426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50"/>
              </a:lnSpc>
            </a:pPr>
            <a:r>
              <a:rPr lang="en-US" sz="2300">
                <a:solidFill>
                  <a:srgbClr val="2B2C30"/>
                </a:solidFill>
                <a:latin typeface="Public Sans"/>
              </a:rPr>
              <a:t>_cyberfysieke ingenieurs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4183725" y="1880232"/>
            <a:ext cx="3110631" cy="10420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04519" indent="-302260" lvl="1">
              <a:lnSpc>
                <a:spcPts val="4199"/>
              </a:lnSpc>
              <a:buFont typeface="Arial"/>
              <a:buChar char="•"/>
            </a:pPr>
            <a:r>
              <a:rPr lang="en-US" sz="2799">
                <a:solidFill>
                  <a:srgbClr val="2B2C30"/>
                </a:solidFill>
                <a:latin typeface="Public Sans"/>
              </a:rPr>
              <a:t>Adam</a:t>
            </a:r>
          </a:p>
          <a:p>
            <a:pPr algn="l" marL="604519" indent="-302260" lvl="1">
              <a:lnSpc>
                <a:spcPts val="4199"/>
              </a:lnSpc>
              <a:buFont typeface="Arial"/>
              <a:buChar char="•"/>
            </a:pPr>
            <a:r>
              <a:rPr lang="en-US" sz="2799">
                <a:solidFill>
                  <a:srgbClr val="2B2C30"/>
                </a:solidFill>
                <a:latin typeface="Public Sans"/>
              </a:rPr>
              <a:t>Kevin</a:t>
            </a:r>
          </a:p>
        </p:txBody>
      </p:sp>
    </p:spTree>
  </p:cSld>
  <p:clrMapOvr>
    <a:masterClrMapping/>
  </p:clrMapOvr>
  <p:transition spd="slow">
    <p:push dir="l"/>
  </p:transition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F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28695" y="1760761"/>
            <a:ext cx="16230594" cy="38509"/>
          </a:xfrm>
          <a:prstGeom prst="line">
            <a:avLst/>
          </a:prstGeom>
          <a:ln cap="flat" w="9525">
            <a:solidFill>
              <a:srgbClr val="2B2C3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2203371" y="1965957"/>
            <a:ext cx="13837601" cy="4683600"/>
          </a:xfrm>
          <a:custGeom>
            <a:avLst/>
            <a:gdLst/>
            <a:ahLst/>
            <a:cxnLst/>
            <a:rect r="r" b="b" t="t" l="l"/>
            <a:pathLst>
              <a:path h="4683600" w="13837601">
                <a:moveTo>
                  <a:pt x="0" y="0"/>
                </a:moveTo>
                <a:lnTo>
                  <a:pt x="13837600" y="0"/>
                </a:lnTo>
                <a:lnTo>
                  <a:pt x="13837600" y="4683601"/>
                </a:lnTo>
                <a:lnTo>
                  <a:pt x="0" y="468360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4774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71677" y="6811483"/>
            <a:ext cx="15144646" cy="3126150"/>
          </a:xfrm>
          <a:custGeom>
            <a:avLst/>
            <a:gdLst/>
            <a:ahLst/>
            <a:cxnLst/>
            <a:rect r="r" b="b" t="t" l="l"/>
            <a:pathLst>
              <a:path h="3126150" w="15144646">
                <a:moveTo>
                  <a:pt x="0" y="0"/>
                </a:moveTo>
                <a:lnTo>
                  <a:pt x="15144646" y="0"/>
                </a:lnTo>
                <a:lnTo>
                  <a:pt x="15144646" y="3126150"/>
                </a:lnTo>
                <a:lnTo>
                  <a:pt x="0" y="31261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006871" y="942975"/>
            <a:ext cx="16230600" cy="648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2B2C30"/>
                </a:solidFill>
                <a:latin typeface="Public Sans Bold"/>
              </a:rPr>
              <a:t>USER FLOWS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4148669" y="1012006"/>
            <a:ext cx="3110631" cy="510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04519" indent="-302260" lvl="1">
              <a:lnSpc>
                <a:spcPts val="4199"/>
              </a:lnSpc>
              <a:buFont typeface="Arial"/>
              <a:buChar char="•"/>
            </a:pPr>
            <a:r>
              <a:rPr lang="en-US" sz="2799">
                <a:solidFill>
                  <a:srgbClr val="2B2C30"/>
                </a:solidFill>
                <a:latin typeface="Public Sans"/>
              </a:rPr>
              <a:t>Adam</a:t>
            </a:r>
          </a:p>
        </p:txBody>
      </p:sp>
    </p:spTree>
  </p:cSld>
  <p:clrMapOvr>
    <a:masterClrMapping/>
  </p:clrMapOvr>
  <p:transition spd="slow">
    <p:push dir="l"/>
  </p:transition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F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28695" y="1760761"/>
            <a:ext cx="16230594" cy="38509"/>
          </a:xfrm>
          <a:prstGeom prst="line">
            <a:avLst/>
          </a:prstGeom>
          <a:ln cap="flat" w="9525">
            <a:solidFill>
              <a:srgbClr val="2B2C3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4760108" y="4034704"/>
            <a:ext cx="8111982" cy="5223596"/>
          </a:xfrm>
          <a:custGeom>
            <a:avLst/>
            <a:gdLst/>
            <a:ahLst/>
            <a:cxnLst/>
            <a:rect r="r" b="b" t="t" l="l"/>
            <a:pathLst>
              <a:path h="5223596" w="8111982">
                <a:moveTo>
                  <a:pt x="0" y="0"/>
                </a:moveTo>
                <a:lnTo>
                  <a:pt x="8111982" y="0"/>
                </a:lnTo>
                <a:lnTo>
                  <a:pt x="8111982" y="5223596"/>
                </a:lnTo>
                <a:lnTo>
                  <a:pt x="0" y="522359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9478" r="0" b="-19478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006871" y="942975"/>
            <a:ext cx="16230600" cy="65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2B2C30"/>
                </a:solidFill>
                <a:latin typeface="Public Sans Bold"/>
              </a:rPr>
              <a:t>TEAMPAGINA WEBSITE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5400051" y="9182100"/>
            <a:ext cx="1859249" cy="426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50"/>
              </a:lnSpc>
            </a:pPr>
            <a:r>
              <a:rPr lang="en-US" sz="2300">
                <a:solidFill>
                  <a:srgbClr val="2B2C30"/>
                </a:solidFill>
                <a:latin typeface="Public Sans"/>
              </a:rPr>
              <a:t>ICT Next Gen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6941317" y="1851657"/>
            <a:ext cx="4405366" cy="16167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9"/>
              </a:lnSpc>
            </a:pPr>
            <a:r>
              <a:rPr lang="en-US" sz="4599" u="sng">
                <a:solidFill>
                  <a:srgbClr val="2B2C30"/>
                </a:solidFill>
                <a:latin typeface="Arimo"/>
              </a:rPr>
              <a:t>Team Page LINK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664737" y="3977554"/>
            <a:ext cx="1808411" cy="4813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0"/>
              </a:lnSpc>
            </a:pPr>
            <a:r>
              <a:rPr lang="en-US" sz="2800">
                <a:solidFill>
                  <a:srgbClr val="2B2C30"/>
                </a:solidFill>
                <a:latin typeface="Open Sans Bold"/>
              </a:rPr>
              <a:t>Branching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4126840" y="1880232"/>
            <a:ext cx="3110631" cy="510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04519" indent="-302260" lvl="1">
              <a:lnSpc>
                <a:spcPts val="4199"/>
              </a:lnSpc>
              <a:buFont typeface="Arial"/>
              <a:buChar char="•"/>
            </a:pPr>
            <a:r>
              <a:rPr lang="en-US" sz="2799">
                <a:solidFill>
                  <a:srgbClr val="2B2C30"/>
                </a:solidFill>
                <a:latin typeface="Public Sans"/>
              </a:rPr>
              <a:t>Kevin</a:t>
            </a:r>
          </a:p>
        </p:txBody>
      </p:sp>
    </p:spTree>
  </p:cSld>
  <p:clrMapOvr>
    <a:masterClrMapping/>
  </p:clrMapOvr>
  <p:transition spd="slow">
    <p:push dir="l"/>
  </p:transition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F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28695" y="1760761"/>
            <a:ext cx="16230594" cy="38509"/>
          </a:xfrm>
          <a:prstGeom prst="line">
            <a:avLst/>
          </a:prstGeom>
          <a:ln cap="flat" w="9525">
            <a:solidFill>
              <a:srgbClr val="2B2C3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7130320" y="2020417"/>
            <a:ext cx="6086632" cy="7893283"/>
          </a:xfrm>
          <a:custGeom>
            <a:avLst/>
            <a:gdLst/>
            <a:ahLst/>
            <a:cxnLst/>
            <a:rect r="r" b="b" t="t" l="l"/>
            <a:pathLst>
              <a:path h="7893283" w="6086632">
                <a:moveTo>
                  <a:pt x="0" y="0"/>
                </a:moveTo>
                <a:lnTo>
                  <a:pt x="6086632" y="0"/>
                </a:lnTo>
                <a:lnTo>
                  <a:pt x="6086632" y="7893284"/>
                </a:lnTo>
                <a:lnTo>
                  <a:pt x="0" y="789328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523" r="0" b="-1523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801152" y="2020417"/>
            <a:ext cx="5937902" cy="7893283"/>
          </a:xfrm>
          <a:custGeom>
            <a:avLst/>
            <a:gdLst/>
            <a:ahLst/>
            <a:cxnLst/>
            <a:rect r="r" b="b" t="t" l="l"/>
            <a:pathLst>
              <a:path h="7893283" w="5937902">
                <a:moveTo>
                  <a:pt x="0" y="0"/>
                </a:moveTo>
                <a:lnTo>
                  <a:pt x="5937902" y="0"/>
                </a:lnTo>
                <a:lnTo>
                  <a:pt x="5937902" y="7893284"/>
                </a:lnTo>
                <a:lnTo>
                  <a:pt x="0" y="789328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006871" y="942975"/>
            <a:ext cx="16230600" cy="65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2B2C30"/>
                </a:solidFill>
                <a:latin typeface="Public Sans Bold"/>
              </a:rPr>
              <a:t>BRANDING (KLEUREN)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3599847" y="9182100"/>
            <a:ext cx="3659460" cy="426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50"/>
              </a:lnSpc>
            </a:pPr>
            <a:r>
              <a:rPr lang="en-US" sz="2300">
                <a:solidFill>
                  <a:srgbClr val="2B2C30"/>
                </a:solidFill>
                <a:latin typeface="Public Sans"/>
              </a:rPr>
              <a:t>_cyberfysieke ingenieurs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148675" y="2107460"/>
            <a:ext cx="3110631" cy="15506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04519" indent="-302260" lvl="1">
              <a:lnSpc>
                <a:spcPts val="4199"/>
              </a:lnSpc>
              <a:buFont typeface="Arial"/>
              <a:buChar char="•"/>
            </a:pPr>
            <a:r>
              <a:rPr lang="en-US" sz="2799">
                <a:solidFill>
                  <a:srgbClr val="2B2C30"/>
                </a:solidFill>
                <a:latin typeface="Public Sans"/>
              </a:rPr>
              <a:t>Robin</a:t>
            </a:r>
          </a:p>
          <a:p>
            <a:pPr algn="l" marL="604519" indent="-302260" lvl="1">
              <a:lnSpc>
                <a:spcPts val="4199"/>
              </a:lnSpc>
              <a:buFont typeface="Arial"/>
              <a:buChar char="•"/>
            </a:pPr>
            <a:r>
              <a:rPr lang="en-US" sz="2799">
                <a:solidFill>
                  <a:srgbClr val="2B2C30"/>
                </a:solidFill>
                <a:latin typeface="Public Sans"/>
              </a:rPr>
              <a:t>Klaas</a:t>
            </a:r>
          </a:p>
          <a:p>
            <a:pPr algn="l" marL="604519" indent="-302260" lvl="1">
              <a:lnSpc>
                <a:spcPts val="4199"/>
              </a:lnSpc>
              <a:buFont typeface="Arial"/>
              <a:buChar char="•"/>
            </a:pPr>
            <a:r>
              <a:rPr lang="en-US" sz="2799">
                <a:solidFill>
                  <a:srgbClr val="2B2C30"/>
                </a:solidFill>
                <a:latin typeface="Public Sans"/>
              </a:rPr>
              <a:t>Noor</a:t>
            </a:r>
          </a:p>
        </p:txBody>
      </p:sp>
    </p:spTree>
  </p:cSld>
  <p:clrMapOvr>
    <a:masterClrMapping/>
  </p:clrMapOvr>
  <p:transition spd="slow">
    <p:push dir="l"/>
  </p:transition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F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28695" y="1760761"/>
            <a:ext cx="16230594" cy="38509"/>
          </a:xfrm>
          <a:prstGeom prst="line">
            <a:avLst/>
          </a:prstGeom>
          <a:ln cap="flat" w="9525">
            <a:solidFill>
              <a:srgbClr val="2B2C3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1006871" y="1965957"/>
            <a:ext cx="12179722" cy="7642863"/>
          </a:xfrm>
          <a:custGeom>
            <a:avLst/>
            <a:gdLst/>
            <a:ahLst/>
            <a:cxnLst/>
            <a:rect r="r" b="b" t="t" l="l"/>
            <a:pathLst>
              <a:path h="7642863" w="12179722">
                <a:moveTo>
                  <a:pt x="0" y="0"/>
                </a:moveTo>
                <a:lnTo>
                  <a:pt x="12179722" y="0"/>
                </a:lnTo>
                <a:lnTo>
                  <a:pt x="12179722" y="7642863"/>
                </a:lnTo>
                <a:lnTo>
                  <a:pt x="0" y="76428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006871" y="942975"/>
            <a:ext cx="16230600" cy="65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2B2C30"/>
                </a:solidFill>
                <a:latin typeface="Public Sans Bold"/>
              </a:rPr>
              <a:t>BRANDING (FONTS)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3599847" y="9182100"/>
            <a:ext cx="3659460" cy="426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50"/>
              </a:lnSpc>
            </a:pPr>
            <a:r>
              <a:rPr lang="en-US" sz="2300">
                <a:solidFill>
                  <a:srgbClr val="2B2C30"/>
                </a:solidFill>
                <a:latin typeface="Public Sans"/>
              </a:rPr>
              <a:t>_cyberfysieke ingenieurs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4148675" y="2107460"/>
            <a:ext cx="3110631" cy="510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04519" indent="-302260" lvl="1">
              <a:lnSpc>
                <a:spcPts val="4199"/>
              </a:lnSpc>
              <a:buFont typeface="Arial"/>
              <a:buChar char="•"/>
            </a:pPr>
            <a:r>
              <a:rPr lang="en-US" sz="2799">
                <a:solidFill>
                  <a:srgbClr val="2B2C30"/>
                </a:solidFill>
                <a:latin typeface="Public Sans"/>
              </a:rPr>
              <a:t>Robin</a:t>
            </a:r>
          </a:p>
        </p:txBody>
      </p:sp>
    </p:spTree>
  </p:cSld>
  <p:clrMapOvr>
    <a:masterClrMapping/>
  </p:clrMapOvr>
  <p:transition spd="slow">
    <p:push dir="l"/>
  </p:transition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F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28695" y="1799270"/>
            <a:ext cx="8115305" cy="0"/>
          </a:xfrm>
          <a:prstGeom prst="line">
            <a:avLst/>
          </a:prstGeom>
          <a:ln cap="flat" w="9525">
            <a:solidFill>
              <a:srgbClr val="2B2C3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1006871" y="1965957"/>
            <a:ext cx="10363437" cy="3282107"/>
          </a:xfrm>
          <a:custGeom>
            <a:avLst/>
            <a:gdLst/>
            <a:ahLst/>
            <a:cxnLst/>
            <a:rect r="r" b="b" t="t" l="l"/>
            <a:pathLst>
              <a:path h="3282107" w="10363437">
                <a:moveTo>
                  <a:pt x="0" y="0"/>
                </a:moveTo>
                <a:lnTo>
                  <a:pt x="10363437" y="0"/>
                </a:lnTo>
                <a:lnTo>
                  <a:pt x="10363437" y="3282107"/>
                </a:lnTo>
                <a:lnTo>
                  <a:pt x="0" y="328210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8368026" y="5143500"/>
            <a:ext cx="3002282" cy="3260851"/>
          </a:xfrm>
          <a:custGeom>
            <a:avLst/>
            <a:gdLst/>
            <a:ahLst/>
            <a:cxnLst/>
            <a:rect r="r" b="b" t="t" l="l"/>
            <a:pathLst>
              <a:path h="3260851" w="3002282">
                <a:moveTo>
                  <a:pt x="0" y="0"/>
                </a:moveTo>
                <a:lnTo>
                  <a:pt x="3002282" y="0"/>
                </a:lnTo>
                <a:lnTo>
                  <a:pt x="3002282" y="3260851"/>
                </a:lnTo>
                <a:lnTo>
                  <a:pt x="0" y="32608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1158814" y="4539176"/>
            <a:ext cx="6791058" cy="1812122"/>
          </a:xfrm>
          <a:custGeom>
            <a:avLst/>
            <a:gdLst/>
            <a:ahLst/>
            <a:cxnLst/>
            <a:rect r="r" b="b" t="t" l="l"/>
            <a:pathLst>
              <a:path h="1812122" w="6791058">
                <a:moveTo>
                  <a:pt x="0" y="0"/>
                </a:moveTo>
                <a:lnTo>
                  <a:pt x="6791058" y="0"/>
                </a:lnTo>
                <a:lnTo>
                  <a:pt x="6791058" y="1812122"/>
                </a:lnTo>
                <a:lnTo>
                  <a:pt x="0" y="181212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006871" y="4731747"/>
            <a:ext cx="7361155" cy="5134888"/>
          </a:xfrm>
          <a:custGeom>
            <a:avLst/>
            <a:gdLst/>
            <a:ahLst/>
            <a:cxnLst/>
            <a:rect r="r" b="b" t="t" l="l"/>
            <a:pathLst>
              <a:path h="5134888" w="7361155">
                <a:moveTo>
                  <a:pt x="0" y="0"/>
                </a:moveTo>
                <a:lnTo>
                  <a:pt x="7361155" y="0"/>
                </a:lnTo>
                <a:lnTo>
                  <a:pt x="7361155" y="5134888"/>
                </a:lnTo>
                <a:lnTo>
                  <a:pt x="0" y="513488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1342487" y="1965957"/>
            <a:ext cx="3695318" cy="2631429"/>
          </a:xfrm>
          <a:custGeom>
            <a:avLst/>
            <a:gdLst/>
            <a:ahLst/>
            <a:cxnLst/>
            <a:rect r="r" b="b" t="t" l="l"/>
            <a:pathLst>
              <a:path h="2631429" w="3695318">
                <a:moveTo>
                  <a:pt x="0" y="0"/>
                </a:moveTo>
                <a:lnTo>
                  <a:pt x="3695318" y="0"/>
                </a:lnTo>
                <a:lnTo>
                  <a:pt x="3695318" y="2631429"/>
                </a:lnTo>
                <a:lnTo>
                  <a:pt x="0" y="263142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5037805" y="1965957"/>
            <a:ext cx="2912067" cy="2836625"/>
          </a:xfrm>
          <a:custGeom>
            <a:avLst/>
            <a:gdLst/>
            <a:ahLst/>
            <a:cxnLst/>
            <a:rect r="r" b="b" t="t" l="l"/>
            <a:pathLst>
              <a:path h="2836625" w="2912067">
                <a:moveTo>
                  <a:pt x="0" y="0"/>
                </a:moveTo>
                <a:lnTo>
                  <a:pt x="2912067" y="0"/>
                </a:lnTo>
                <a:lnTo>
                  <a:pt x="2912067" y="2836625"/>
                </a:lnTo>
                <a:lnTo>
                  <a:pt x="0" y="283662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1158814" y="6351298"/>
            <a:ext cx="3000463" cy="2804591"/>
          </a:xfrm>
          <a:custGeom>
            <a:avLst/>
            <a:gdLst/>
            <a:ahLst/>
            <a:cxnLst/>
            <a:rect r="r" b="b" t="t" l="l"/>
            <a:pathLst>
              <a:path h="2804591" w="3000463">
                <a:moveTo>
                  <a:pt x="0" y="0"/>
                </a:moveTo>
                <a:lnTo>
                  <a:pt x="3000463" y="0"/>
                </a:lnTo>
                <a:lnTo>
                  <a:pt x="3000463" y="2804591"/>
                </a:lnTo>
                <a:lnTo>
                  <a:pt x="0" y="2804591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006871" y="942975"/>
            <a:ext cx="16230600" cy="65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2B2C30"/>
                </a:solidFill>
                <a:latin typeface="Public Sans Bold"/>
              </a:rPr>
              <a:t>PROCES VAN DE LOGO’S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3599847" y="9182100"/>
            <a:ext cx="3659460" cy="426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50"/>
              </a:lnSpc>
            </a:pPr>
            <a:r>
              <a:rPr lang="en-US" sz="2300">
                <a:solidFill>
                  <a:srgbClr val="2B2C30"/>
                </a:solidFill>
                <a:latin typeface="Public Sans"/>
              </a:rPr>
              <a:t>_cyberfysieke ingenieurs</a:t>
            </a:r>
          </a:p>
        </p:txBody>
      </p:sp>
    </p:spTree>
  </p:cSld>
  <p:clrMapOvr>
    <a:masterClrMapping/>
  </p:clrMapOvr>
  <p:transition spd="slow">
    <p:push dir="l"/>
  </p:transition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F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28695" y="1760761"/>
            <a:ext cx="16230594" cy="38509"/>
          </a:xfrm>
          <a:prstGeom prst="line">
            <a:avLst/>
          </a:prstGeom>
          <a:ln cap="flat" w="9525">
            <a:solidFill>
              <a:srgbClr val="2B2C3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4204776" y="2167665"/>
            <a:ext cx="9878448" cy="6727001"/>
          </a:xfrm>
          <a:custGeom>
            <a:avLst/>
            <a:gdLst/>
            <a:ahLst/>
            <a:cxnLst/>
            <a:rect r="r" b="b" t="t" l="l"/>
            <a:pathLst>
              <a:path h="6727001" w="9878448">
                <a:moveTo>
                  <a:pt x="0" y="0"/>
                </a:moveTo>
                <a:lnTo>
                  <a:pt x="9878448" y="0"/>
                </a:lnTo>
                <a:lnTo>
                  <a:pt x="9878448" y="6727002"/>
                </a:lnTo>
                <a:lnTo>
                  <a:pt x="0" y="672700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006871" y="942975"/>
            <a:ext cx="16230600" cy="65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2B2C30"/>
                </a:solidFill>
                <a:latin typeface="Public Sans Bold"/>
              </a:rPr>
              <a:t>BRANDING (LOGO)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3599847" y="9182100"/>
            <a:ext cx="3659460" cy="426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50"/>
              </a:lnSpc>
            </a:pPr>
            <a:r>
              <a:rPr lang="en-US" sz="2300">
                <a:solidFill>
                  <a:srgbClr val="2B2C30"/>
                </a:solidFill>
                <a:latin typeface="Public Sans"/>
              </a:rPr>
              <a:t>_cyberfysieke ingenieurs</a:t>
            </a:r>
          </a:p>
        </p:txBody>
      </p:sp>
    </p:spTree>
  </p:cSld>
  <p:clrMapOvr>
    <a:masterClrMapping/>
  </p:clrMapOvr>
  <p:transition spd="slow">
    <p:push dir="l"/>
  </p:transition>
</p:sld>
</file>

<file path=ppt/slides/slide17.xml><?xml version="1.0" encoding="utf-8"?>
<p:sld xmlns:p="http://schemas.openxmlformats.org/presentationml/2006/main" xmlns:a="http://schemas.openxmlformats.org/drawingml/2006/main">
  <p:cSld>
    <p:bg>
      <p:bgPr>
        <a:solidFill>
          <a:srgbClr val="EF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28706" y="4514765"/>
            <a:ext cx="16230594" cy="38509"/>
          </a:xfrm>
          <a:prstGeom prst="line">
            <a:avLst/>
          </a:prstGeom>
          <a:ln cap="flat" w="9525">
            <a:solidFill>
              <a:srgbClr val="2B2C3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028700" y="2430682"/>
            <a:ext cx="16408332" cy="2084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5250"/>
              </a:lnSpc>
            </a:pPr>
            <a:r>
              <a:rPr lang="en-US" sz="16758" spc="83">
                <a:solidFill>
                  <a:srgbClr val="2B2C30"/>
                </a:solidFill>
                <a:latin typeface="Playfair Display"/>
              </a:rPr>
              <a:t>Nog vragen?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5400051" y="9182100"/>
            <a:ext cx="1859249" cy="426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50"/>
              </a:lnSpc>
            </a:pPr>
            <a:r>
              <a:rPr lang="en-US" sz="2300">
                <a:solidFill>
                  <a:srgbClr val="2B2C30"/>
                </a:solidFill>
                <a:latin typeface="Public Sans"/>
              </a:rPr>
              <a:t>ICT Next Gen</a:t>
            </a:r>
          </a:p>
        </p:txBody>
      </p:sp>
    </p:spTree>
  </p:cSld>
  <p:clrMapOvr>
    <a:masterClrMapping/>
  </p:clrMapOvr>
  <p:transition spd="slow">
    <p:push dir="l"/>
  </p:transition>
</p:sld>
</file>

<file path=ppt/slides/slide2.xml><?xml version="1.0" encoding="utf-8"?>
<p:sld xmlns:p="http://schemas.openxmlformats.org/presentationml/2006/main" xmlns:a="http://schemas.openxmlformats.org/drawingml/2006/main">
  <p:cSld>
    <p:bg>
      <p:bgPr>
        <a:solidFill>
          <a:srgbClr val="EF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06882" y="1760761"/>
            <a:ext cx="16230594" cy="38509"/>
          </a:xfrm>
          <a:prstGeom prst="line">
            <a:avLst/>
          </a:prstGeom>
          <a:ln cap="flat" w="9525">
            <a:solidFill>
              <a:srgbClr val="2B2C3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006871" y="942975"/>
            <a:ext cx="16230600" cy="65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2B2C30"/>
                </a:solidFill>
                <a:latin typeface="Public Sans Bold"/>
              </a:rPr>
              <a:t>AGENDA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28700" y="2231516"/>
            <a:ext cx="7877184" cy="66151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69288" indent="-334644" lvl="1">
              <a:lnSpc>
                <a:spcPts val="5796"/>
              </a:lnSpc>
              <a:buFont typeface="Arial"/>
              <a:buChar char="•"/>
            </a:pPr>
            <a:r>
              <a:rPr lang="en-US" sz="3099">
                <a:solidFill>
                  <a:srgbClr val="2B2C30"/>
                </a:solidFill>
                <a:latin typeface="Public Sans"/>
              </a:rPr>
              <a:t>Meet The Team</a:t>
            </a:r>
          </a:p>
          <a:p>
            <a:pPr algn="l" marL="669288" indent="-334644" lvl="1">
              <a:lnSpc>
                <a:spcPts val="5796"/>
              </a:lnSpc>
              <a:buFont typeface="Arial"/>
              <a:buChar char="•"/>
            </a:pPr>
            <a:r>
              <a:rPr lang="en-US" sz="3099">
                <a:solidFill>
                  <a:srgbClr val="2B2C30"/>
                </a:solidFill>
                <a:latin typeface="Public Sans"/>
              </a:rPr>
              <a:t>Recap Sprint 1</a:t>
            </a:r>
          </a:p>
          <a:p>
            <a:pPr algn="l" marL="669288" indent="-334644" lvl="1">
              <a:lnSpc>
                <a:spcPts val="5796"/>
              </a:lnSpc>
              <a:buFont typeface="Arial"/>
              <a:buChar char="•"/>
            </a:pPr>
            <a:r>
              <a:rPr lang="en-US" sz="3099">
                <a:solidFill>
                  <a:srgbClr val="2B2C30"/>
                </a:solidFill>
                <a:latin typeface="Public Sans"/>
              </a:rPr>
              <a:t>Brainstorm</a:t>
            </a:r>
          </a:p>
          <a:p>
            <a:pPr algn="l" marL="669288" indent="-334644" lvl="1">
              <a:lnSpc>
                <a:spcPts val="5796"/>
              </a:lnSpc>
              <a:buFont typeface="Arial"/>
              <a:buChar char="•"/>
            </a:pPr>
            <a:r>
              <a:rPr lang="en-US" sz="3099">
                <a:solidFill>
                  <a:srgbClr val="2B2C30"/>
                </a:solidFill>
                <a:latin typeface="Public Sans"/>
              </a:rPr>
              <a:t>WireFrames</a:t>
            </a:r>
          </a:p>
          <a:p>
            <a:pPr algn="l" marL="669288" indent="-334644" lvl="1">
              <a:lnSpc>
                <a:spcPts val="5796"/>
              </a:lnSpc>
              <a:buFont typeface="Arial"/>
              <a:buChar char="•"/>
            </a:pPr>
            <a:r>
              <a:rPr lang="en-US" sz="3099">
                <a:solidFill>
                  <a:srgbClr val="2B2C30"/>
                </a:solidFill>
                <a:latin typeface="Public Sans"/>
              </a:rPr>
              <a:t>UserFlows</a:t>
            </a:r>
          </a:p>
          <a:p>
            <a:pPr algn="l" marL="669288" indent="-334644" lvl="1">
              <a:lnSpc>
                <a:spcPts val="5796"/>
              </a:lnSpc>
              <a:buFont typeface="Arial"/>
              <a:buChar char="•"/>
            </a:pPr>
            <a:r>
              <a:rPr lang="en-US" sz="3099">
                <a:solidFill>
                  <a:srgbClr val="2B2C30"/>
                </a:solidFill>
                <a:latin typeface="Public Sans"/>
              </a:rPr>
              <a:t>Branding</a:t>
            </a:r>
          </a:p>
          <a:p>
            <a:pPr algn="l" marL="1338576" indent="-446192" lvl="2">
              <a:lnSpc>
                <a:spcPts val="5796"/>
              </a:lnSpc>
              <a:buFont typeface="Arial"/>
              <a:buChar char="⚬"/>
            </a:pPr>
            <a:r>
              <a:rPr lang="en-US" sz="3099">
                <a:solidFill>
                  <a:srgbClr val="2B2C30"/>
                </a:solidFill>
                <a:latin typeface="Public Sans"/>
              </a:rPr>
              <a:t>Font</a:t>
            </a:r>
          </a:p>
          <a:p>
            <a:pPr algn="l" marL="1338576" indent="-446192" lvl="2">
              <a:lnSpc>
                <a:spcPts val="5796"/>
              </a:lnSpc>
              <a:buFont typeface="Arial"/>
              <a:buChar char="⚬"/>
            </a:pPr>
            <a:r>
              <a:rPr lang="en-US" sz="3099">
                <a:solidFill>
                  <a:srgbClr val="2B2C30"/>
                </a:solidFill>
                <a:latin typeface="Public Sans"/>
              </a:rPr>
              <a:t>Kleurenpallet</a:t>
            </a:r>
          </a:p>
          <a:p>
            <a:pPr algn="l" marL="1338576" indent="-446192" lvl="2">
              <a:lnSpc>
                <a:spcPts val="5796"/>
              </a:lnSpc>
              <a:buFont typeface="Arial"/>
              <a:buChar char="⚬"/>
            </a:pPr>
            <a:r>
              <a:rPr lang="en-US" sz="3099">
                <a:solidFill>
                  <a:srgbClr val="2B2C30"/>
                </a:solidFill>
                <a:latin typeface="Public Sans"/>
              </a:rPr>
              <a:t>Logo’s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3599847" y="9182100"/>
            <a:ext cx="3659460" cy="426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50"/>
              </a:lnSpc>
            </a:pPr>
            <a:r>
              <a:rPr lang="en-US" sz="2300">
                <a:solidFill>
                  <a:srgbClr val="2B2C30"/>
                </a:solidFill>
                <a:latin typeface="Public Sans"/>
              </a:rPr>
              <a:t>_cyberfysieke ingenieurs</a:t>
            </a:r>
          </a:p>
        </p:txBody>
      </p:sp>
    </p:spTree>
  </p:cSld>
  <p:clrMapOvr>
    <a:masterClrMapping/>
  </p:clrMapOvr>
  <p:transition spd="slow">
    <p:push dir="l"/>
  </p:transition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F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481499" y="862728"/>
            <a:ext cx="3226448" cy="2942672"/>
            <a:chOff x="0" y="0"/>
            <a:chExt cx="4301930" cy="3923563"/>
          </a:xfrm>
        </p:grpSpPr>
        <p:pic>
          <p:nvPicPr>
            <p:cNvPr name="Picture 3" id="3"/>
            <p:cNvPicPr>
              <a:picLocks noChangeAspect="true"/>
            </p:cNvPicPr>
            <p:nvPr/>
          </p:nvPicPr>
          <p:blipFill>
            <a:blip r:embed="rId2"/>
            <a:srcRect l="0" t="4397" r="0" b="4397"/>
            <a:stretch>
              <a:fillRect/>
            </a:stretch>
          </p:blipFill>
          <p:spPr>
            <a:xfrm flipH="false" flipV="false">
              <a:off x="0" y="0"/>
              <a:ext cx="4301930" cy="3923563"/>
            </a:xfrm>
            <a:prstGeom prst="rect">
              <a:avLst/>
            </a:prstGeom>
          </p:spPr>
        </p:pic>
      </p:grpSp>
      <p:grpSp>
        <p:nvGrpSpPr>
          <p:cNvPr name="Group 4" id="4"/>
          <p:cNvGrpSpPr/>
          <p:nvPr/>
        </p:nvGrpSpPr>
        <p:grpSpPr>
          <a:xfrm rot="0">
            <a:off x="6928985" y="822962"/>
            <a:ext cx="3226448" cy="2942672"/>
            <a:chOff x="0" y="0"/>
            <a:chExt cx="4301930" cy="3923563"/>
          </a:xfrm>
        </p:grpSpPr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3"/>
            <a:srcRect l="0" t="22690" r="0" b="8791"/>
            <a:stretch>
              <a:fillRect/>
            </a:stretch>
          </p:blipFill>
          <p:spPr>
            <a:xfrm flipH="false" flipV="false">
              <a:off x="0" y="0"/>
              <a:ext cx="4301930" cy="3923563"/>
            </a:xfrm>
            <a:prstGeom prst="rect">
              <a:avLst/>
            </a:prstGeom>
          </p:spPr>
        </p:pic>
      </p:grpSp>
      <p:grpSp>
        <p:nvGrpSpPr>
          <p:cNvPr name="Group 6" id="6"/>
          <p:cNvGrpSpPr/>
          <p:nvPr/>
        </p:nvGrpSpPr>
        <p:grpSpPr>
          <a:xfrm rot="0">
            <a:off x="14032852" y="862728"/>
            <a:ext cx="3226448" cy="2942672"/>
            <a:chOff x="0" y="0"/>
            <a:chExt cx="4301930" cy="3923563"/>
          </a:xfrm>
        </p:grpSpPr>
        <p:pic>
          <p:nvPicPr>
            <p:cNvPr name="Picture 7" id="7"/>
            <p:cNvPicPr>
              <a:picLocks noChangeAspect="true"/>
            </p:cNvPicPr>
            <p:nvPr/>
          </p:nvPicPr>
          <p:blipFill>
            <a:blip r:embed="rId4"/>
            <a:srcRect l="0" t="5601" r="0" b="5601"/>
            <a:stretch>
              <a:fillRect/>
            </a:stretch>
          </p:blipFill>
          <p:spPr>
            <a:xfrm flipH="false" flipV="false">
              <a:off x="0" y="0"/>
              <a:ext cx="4301930" cy="3923563"/>
            </a:xfrm>
            <a:prstGeom prst="rect">
              <a:avLst/>
            </a:prstGeom>
          </p:spPr>
        </p:pic>
      </p:grpSp>
      <p:grpSp>
        <p:nvGrpSpPr>
          <p:cNvPr name="Group 8" id="8"/>
          <p:cNvGrpSpPr/>
          <p:nvPr/>
        </p:nvGrpSpPr>
        <p:grpSpPr>
          <a:xfrm rot="0">
            <a:off x="8697326" y="5349294"/>
            <a:ext cx="3226448" cy="2942672"/>
            <a:chOff x="0" y="0"/>
            <a:chExt cx="4301930" cy="3923563"/>
          </a:xfrm>
        </p:grpSpPr>
        <p:pic>
          <p:nvPicPr>
            <p:cNvPr name="Picture 9" id="9"/>
            <p:cNvPicPr>
              <a:picLocks noChangeAspect="true"/>
            </p:cNvPicPr>
            <p:nvPr/>
          </p:nvPicPr>
          <p:blipFill>
            <a:blip r:embed="rId5"/>
            <a:srcRect l="4953" t="12322" r="6921" b="24197"/>
            <a:stretch>
              <a:fillRect/>
            </a:stretch>
          </p:blipFill>
          <p:spPr>
            <a:xfrm flipH="false" flipV="false">
              <a:off x="0" y="0"/>
              <a:ext cx="4301930" cy="3923563"/>
            </a:xfrm>
            <a:prstGeom prst="rect">
              <a:avLst/>
            </a:prstGeom>
          </p:spPr>
        </p:pic>
      </p:grpSp>
      <p:sp>
        <p:nvSpPr>
          <p:cNvPr name="Freeform 10" id="10"/>
          <p:cNvSpPr/>
          <p:nvPr/>
        </p:nvSpPr>
        <p:spPr>
          <a:xfrm flipH="false" flipV="false" rot="0">
            <a:off x="12300771" y="5349294"/>
            <a:ext cx="3464162" cy="2942672"/>
          </a:xfrm>
          <a:custGeom>
            <a:avLst/>
            <a:gdLst/>
            <a:ahLst/>
            <a:cxnLst/>
            <a:rect r="r" b="b" t="t" l="l"/>
            <a:pathLst>
              <a:path h="2942672" w="3464162">
                <a:moveTo>
                  <a:pt x="0" y="0"/>
                </a:moveTo>
                <a:lnTo>
                  <a:pt x="3464163" y="0"/>
                </a:lnTo>
                <a:lnTo>
                  <a:pt x="3464163" y="2942672"/>
                </a:lnTo>
                <a:lnTo>
                  <a:pt x="0" y="29426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72589" r="0" b="-8219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801133" y="4775088"/>
            <a:ext cx="16230600" cy="65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2B2C30"/>
                </a:solidFill>
                <a:latin typeface="Public Sans Bold"/>
              </a:rPr>
              <a:t>MEET THE TEAM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6932001" y="3889639"/>
            <a:ext cx="3218315" cy="798806"/>
            <a:chOff x="0" y="0"/>
            <a:chExt cx="4291087" cy="1065075"/>
          </a:xfrm>
        </p:grpSpPr>
        <p:sp>
          <p:nvSpPr>
            <p:cNvPr name="TextBox 13" id="13"/>
            <p:cNvSpPr txBox="true"/>
            <p:nvPr/>
          </p:nvSpPr>
          <p:spPr>
            <a:xfrm rot="0">
              <a:off x="0" y="66675"/>
              <a:ext cx="4277110" cy="4338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250"/>
                </a:lnSpc>
              </a:pPr>
              <a:r>
                <a:rPr lang="en-US" sz="2473" spc="12">
                  <a:solidFill>
                    <a:srgbClr val="2B2C30"/>
                  </a:solidFill>
                  <a:latin typeface="Playfair Display Italics"/>
                </a:rPr>
                <a:t>Designer</a:t>
              </a:r>
            </a:p>
          </p:txBody>
        </p:sp>
        <p:sp>
          <p:nvSpPr>
            <p:cNvPr name="TextBox 14" id="14"/>
            <p:cNvSpPr txBox="true"/>
            <p:nvPr/>
          </p:nvSpPr>
          <p:spPr>
            <a:xfrm rot="0">
              <a:off x="0" y="529990"/>
              <a:ext cx="4291087" cy="53508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342"/>
                </a:lnSpc>
              </a:pPr>
              <a:r>
                <a:rPr lang="en-US" sz="2387">
                  <a:solidFill>
                    <a:srgbClr val="2B2C30"/>
                  </a:solidFill>
                  <a:latin typeface="Public Sans Bold"/>
                </a:rPr>
                <a:t>Robin Bayraktar</a:t>
              </a: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4020766" y="3889639"/>
            <a:ext cx="3218315" cy="802084"/>
            <a:chOff x="0" y="0"/>
            <a:chExt cx="4291087" cy="1069445"/>
          </a:xfrm>
        </p:grpSpPr>
        <p:sp>
          <p:nvSpPr>
            <p:cNvPr name="TextBox 16" id="16"/>
            <p:cNvSpPr txBox="true"/>
            <p:nvPr/>
          </p:nvSpPr>
          <p:spPr>
            <a:xfrm rot="0">
              <a:off x="0" y="66675"/>
              <a:ext cx="4277110" cy="4338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250"/>
                </a:lnSpc>
              </a:pPr>
              <a:r>
                <a:rPr lang="en-US" sz="2473" spc="12">
                  <a:solidFill>
                    <a:srgbClr val="2B2C30"/>
                  </a:solidFill>
                  <a:latin typeface="Playfair Display Italics"/>
                </a:rPr>
                <a:t>Designer</a:t>
              </a:r>
            </a:p>
          </p:txBody>
        </p:sp>
        <p:sp>
          <p:nvSpPr>
            <p:cNvPr name="TextBox 17" id="17"/>
            <p:cNvSpPr txBox="true"/>
            <p:nvPr/>
          </p:nvSpPr>
          <p:spPr>
            <a:xfrm rot="0">
              <a:off x="0" y="529990"/>
              <a:ext cx="4291087" cy="53945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342"/>
                </a:lnSpc>
              </a:pPr>
              <a:r>
                <a:rPr lang="en-US" sz="2387">
                  <a:solidFill>
                    <a:srgbClr val="2B2C30"/>
                  </a:solidFill>
                  <a:latin typeface="Public Sans Bold"/>
                </a:rPr>
                <a:t>Klaas Hendrickx</a:t>
              </a: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10476384" y="3889639"/>
            <a:ext cx="3218315" cy="802084"/>
            <a:chOff x="0" y="0"/>
            <a:chExt cx="4291087" cy="1069445"/>
          </a:xfrm>
        </p:grpSpPr>
        <p:sp>
          <p:nvSpPr>
            <p:cNvPr name="TextBox 19" id="19"/>
            <p:cNvSpPr txBox="true"/>
            <p:nvPr/>
          </p:nvSpPr>
          <p:spPr>
            <a:xfrm rot="0">
              <a:off x="0" y="66675"/>
              <a:ext cx="4277110" cy="4338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250"/>
                </a:lnSpc>
              </a:pPr>
              <a:r>
                <a:rPr lang="en-US" sz="2473" spc="12">
                  <a:solidFill>
                    <a:srgbClr val="2B2C30"/>
                  </a:solidFill>
                  <a:latin typeface="Playfair Display Italics"/>
                </a:rPr>
                <a:t>UI/UX Designer</a:t>
              </a:r>
            </a:p>
          </p:txBody>
        </p:sp>
        <p:sp>
          <p:nvSpPr>
            <p:cNvPr name="TextBox 20" id="20"/>
            <p:cNvSpPr txBox="true"/>
            <p:nvPr/>
          </p:nvSpPr>
          <p:spPr>
            <a:xfrm rot="0">
              <a:off x="0" y="529990"/>
              <a:ext cx="4291087" cy="53945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342"/>
                </a:lnSpc>
              </a:pPr>
              <a:r>
                <a:rPr lang="en-US" sz="2387">
                  <a:solidFill>
                    <a:srgbClr val="2B2C30"/>
                  </a:solidFill>
                  <a:latin typeface="Public Sans Bold"/>
                </a:rPr>
                <a:t>Adam Bouchouafa</a:t>
              </a: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8718958" y="8376204"/>
            <a:ext cx="3218315" cy="802084"/>
            <a:chOff x="0" y="0"/>
            <a:chExt cx="4291087" cy="1069445"/>
          </a:xfrm>
        </p:grpSpPr>
        <p:sp>
          <p:nvSpPr>
            <p:cNvPr name="TextBox 22" id="22"/>
            <p:cNvSpPr txBox="true"/>
            <p:nvPr/>
          </p:nvSpPr>
          <p:spPr>
            <a:xfrm rot="0">
              <a:off x="0" y="66675"/>
              <a:ext cx="4277110" cy="4338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250"/>
                </a:lnSpc>
              </a:pPr>
              <a:r>
                <a:rPr lang="en-US" sz="2473" spc="12">
                  <a:solidFill>
                    <a:srgbClr val="2B2C30"/>
                  </a:solidFill>
                  <a:latin typeface="Playfair Display Italics"/>
                </a:rPr>
                <a:t>Designer</a:t>
              </a:r>
            </a:p>
          </p:txBody>
        </p:sp>
        <p:sp>
          <p:nvSpPr>
            <p:cNvPr name="TextBox 23" id="23"/>
            <p:cNvSpPr txBox="true"/>
            <p:nvPr/>
          </p:nvSpPr>
          <p:spPr>
            <a:xfrm rot="0">
              <a:off x="0" y="529990"/>
              <a:ext cx="4291087" cy="53945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342"/>
                </a:lnSpc>
              </a:pPr>
              <a:r>
                <a:rPr lang="en-US" sz="2387">
                  <a:solidFill>
                    <a:srgbClr val="2B2C30"/>
                  </a:solidFill>
                  <a:latin typeface="Public Sans Bold"/>
                </a:rPr>
                <a:t>Noortje Moelans</a:t>
              </a:r>
            </a:p>
          </p:txBody>
        </p:sp>
      </p:grpSp>
      <p:grpSp>
        <p:nvGrpSpPr>
          <p:cNvPr name="Group 24" id="24"/>
          <p:cNvGrpSpPr/>
          <p:nvPr/>
        </p:nvGrpSpPr>
        <p:grpSpPr>
          <a:xfrm rot="0">
            <a:off x="12295645" y="8376204"/>
            <a:ext cx="3218315" cy="802084"/>
            <a:chOff x="0" y="0"/>
            <a:chExt cx="4291087" cy="1069445"/>
          </a:xfrm>
        </p:grpSpPr>
        <p:sp>
          <p:nvSpPr>
            <p:cNvPr name="TextBox 25" id="25"/>
            <p:cNvSpPr txBox="true"/>
            <p:nvPr/>
          </p:nvSpPr>
          <p:spPr>
            <a:xfrm rot="0">
              <a:off x="0" y="66675"/>
              <a:ext cx="4277110" cy="43382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250"/>
                </a:lnSpc>
              </a:pPr>
              <a:r>
                <a:rPr lang="en-US" sz="2473" spc="12">
                  <a:solidFill>
                    <a:srgbClr val="2B2C30"/>
                  </a:solidFill>
                  <a:latin typeface="Playfair Display Italics"/>
                </a:rPr>
                <a:t>Web Developer</a:t>
              </a:r>
            </a:p>
          </p:txBody>
        </p:sp>
        <p:sp>
          <p:nvSpPr>
            <p:cNvPr name="TextBox 26" id="26"/>
            <p:cNvSpPr txBox="true"/>
            <p:nvPr/>
          </p:nvSpPr>
          <p:spPr>
            <a:xfrm rot="0">
              <a:off x="0" y="529990"/>
              <a:ext cx="4291087" cy="53945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342"/>
                </a:lnSpc>
              </a:pPr>
              <a:r>
                <a:rPr lang="en-US" sz="2387">
                  <a:solidFill>
                    <a:srgbClr val="2B2C30"/>
                  </a:solidFill>
                  <a:latin typeface="Public Sans Bold"/>
                </a:rPr>
                <a:t>Kevin Tuncel</a:t>
              </a:r>
            </a:p>
          </p:txBody>
        </p:sp>
      </p:grpSp>
      <p:sp>
        <p:nvSpPr>
          <p:cNvPr name="TextBox 27" id="27"/>
          <p:cNvSpPr txBox="true"/>
          <p:nvPr/>
        </p:nvSpPr>
        <p:spPr>
          <a:xfrm rot="0">
            <a:off x="14032852" y="9182100"/>
            <a:ext cx="3659460" cy="426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50"/>
              </a:lnSpc>
            </a:pPr>
            <a:r>
              <a:rPr lang="en-US" sz="2300">
                <a:solidFill>
                  <a:srgbClr val="2B2C30"/>
                </a:solidFill>
                <a:latin typeface="Public Sans"/>
              </a:rPr>
              <a:t>_cyberfysieke ingenieurs</a:t>
            </a:r>
          </a:p>
        </p:txBody>
      </p:sp>
    </p:spTree>
  </p:cSld>
  <p:clrMapOvr>
    <a:masterClrMapping/>
  </p:clrMapOvr>
  <p:transition spd="slow">
    <p:push dir="l"/>
  </p:transition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F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28695" y="1760761"/>
            <a:ext cx="16230594" cy="38509"/>
          </a:xfrm>
          <a:prstGeom prst="line">
            <a:avLst/>
          </a:prstGeom>
          <a:ln cap="flat" w="9525">
            <a:solidFill>
              <a:srgbClr val="2B2C3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11130319" y="1911879"/>
            <a:ext cx="5947128" cy="7010612"/>
            <a:chOff x="0" y="0"/>
            <a:chExt cx="1808874" cy="2132343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808874" cy="2132343"/>
            </a:xfrm>
            <a:custGeom>
              <a:avLst/>
              <a:gdLst/>
              <a:ahLst/>
              <a:cxnLst/>
              <a:rect r="r" b="b" t="t" l="l"/>
              <a:pathLst>
                <a:path h="2132343" w="1808874">
                  <a:moveTo>
                    <a:pt x="0" y="0"/>
                  </a:moveTo>
                  <a:lnTo>
                    <a:pt x="1808874" y="0"/>
                  </a:lnTo>
                  <a:lnTo>
                    <a:pt x="1808874" y="2132343"/>
                  </a:lnTo>
                  <a:lnTo>
                    <a:pt x="0" y="213234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2B2C30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1808874" cy="2160918"/>
            </a:xfrm>
            <a:prstGeom prst="rect">
              <a:avLst/>
            </a:prstGeom>
          </p:spPr>
          <p:txBody>
            <a:bodyPr anchor="ctr" rtlCol="false" tIns="68580" lIns="68580" bIns="68580" rIns="68580"/>
            <a:lstStyle/>
            <a:p>
              <a:pPr algn="ctr">
                <a:lnSpc>
                  <a:spcPts val="1889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11597516" y="2428753"/>
            <a:ext cx="5012733" cy="5976863"/>
            <a:chOff x="0" y="0"/>
            <a:chExt cx="6683644" cy="7969151"/>
          </a:xfrm>
        </p:grpSpPr>
        <p:pic>
          <p:nvPicPr>
            <p:cNvPr name="Picture 7" id="7"/>
            <p:cNvPicPr>
              <a:picLocks noChangeAspect="true"/>
            </p:cNvPicPr>
            <p:nvPr/>
          </p:nvPicPr>
          <p:blipFill>
            <a:blip r:embed="rId3"/>
            <a:srcRect l="18193" t="0" r="18193" b="0"/>
            <a:stretch>
              <a:fillRect/>
            </a:stretch>
          </p:blipFill>
          <p:spPr>
            <a:xfrm flipH="false" flipV="false">
              <a:off x="0" y="0"/>
              <a:ext cx="6683644" cy="7969151"/>
            </a:xfrm>
            <a:prstGeom prst="rect">
              <a:avLst/>
            </a:prstGeom>
          </p:spPr>
        </p:pic>
      </p:grpSp>
      <p:sp>
        <p:nvSpPr>
          <p:cNvPr name="TextBox 8" id="8"/>
          <p:cNvSpPr txBox="true"/>
          <p:nvPr/>
        </p:nvSpPr>
        <p:spPr>
          <a:xfrm rot="0">
            <a:off x="1028700" y="2454930"/>
            <a:ext cx="9846185" cy="52737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981876" indent="-490938" lvl="1">
              <a:lnSpc>
                <a:spcPts val="5912"/>
              </a:lnSpc>
              <a:buFont typeface="Arial"/>
              <a:buChar char="•"/>
            </a:pPr>
            <a:r>
              <a:rPr lang="en-US" sz="4547" spc="22">
                <a:solidFill>
                  <a:srgbClr val="2B2C30"/>
                </a:solidFill>
                <a:latin typeface="Playfair Display"/>
              </a:rPr>
              <a:t>Interviews/doelgroep</a:t>
            </a:r>
          </a:p>
          <a:p>
            <a:pPr algn="l" marL="1488784" indent="-496261" lvl="2">
              <a:lnSpc>
                <a:spcPts val="4482"/>
              </a:lnSpc>
              <a:buFont typeface="Arial"/>
              <a:buChar char="⚬"/>
            </a:pPr>
            <a:r>
              <a:rPr lang="en-US" sz="3447" spc="17">
                <a:solidFill>
                  <a:srgbClr val="2B2C30"/>
                </a:solidFill>
                <a:latin typeface="Playfair Display"/>
              </a:rPr>
              <a:t>14 interviews in totaal</a:t>
            </a:r>
          </a:p>
          <a:p>
            <a:pPr algn="l" marL="1488781" indent="-496260" lvl="2">
              <a:lnSpc>
                <a:spcPts val="4482"/>
              </a:lnSpc>
              <a:buFont typeface="Arial"/>
              <a:buChar char="⚬"/>
            </a:pPr>
            <a:r>
              <a:rPr lang="en-US" sz="3447" spc="17">
                <a:solidFill>
                  <a:srgbClr val="2B2C30"/>
                </a:solidFill>
                <a:latin typeface="Playfair Display"/>
              </a:rPr>
              <a:t>Bedrijven, instromers, huidige studenten</a:t>
            </a:r>
          </a:p>
          <a:p>
            <a:pPr algn="l">
              <a:lnSpc>
                <a:spcPts val="4482"/>
              </a:lnSpc>
            </a:pPr>
          </a:p>
          <a:p>
            <a:pPr algn="l">
              <a:lnSpc>
                <a:spcPts val="5912"/>
              </a:lnSpc>
            </a:pPr>
          </a:p>
          <a:p>
            <a:pPr algn="l" marL="981876" indent="-490938" lvl="1">
              <a:lnSpc>
                <a:spcPts val="5912"/>
              </a:lnSpc>
              <a:buFont typeface="Arial"/>
              <a:buChar char="•"/>
            </a:pPr>
            <a:r>
              <a:rPr lang="en-US" sz="4547" spc="22">
                <a:solidFill>
                  <a:srgbClr val="2B2C30"/>
                </a:solidFill>
                <a:latin typeface="Playfair Display"/>
              </a:rPr>
              <a:t>Benchmarking conclusies</a:t>
            </a:r>
          </a:p>
          <a:p>
            <a:pPr algn="l" marL="1488784" indent="-496261" lvl="2">
              <a:lnSpc>
                <a:spcPts val="4482"/>
              </a:lnSpc>
              <a:buFont typeface="Arial"/>
              <a:buChar char="⚬"/>
            </a:pPr>
            <a:r>
              <a:rPr lang="en-US" sz="3447" spc="17">
                <a:solidFill>
                  <a:srgbClr val="2B2C30"/>
                </a:solidFill>
                <a:latin typeface="Playfair Display"/>
              </a:rPr>
              <a:t>Scholen vs. bedrijven</a:t>
            </a:r>
          </a:p>
          <a:p>
            <a:pPr algn="l">
              <a:lnSpc>
                <a:spcPts val="6431"/>
              </a:lnSpc>
            </a:pPr>
          </a:p>
        </p:txBody>
      </p:sp>
      <p:sp>
        <p:nvSpPr>
          <p:cNvPr name="TextBox 9" id="9"/>
          <p:cNvSpPr txBox="true"/>
          <p:nvPr/>
        </p:nvSpPr>
        <p:spPr>
          <a:xfrm rot="0">
            <a:off x="1006871" y="942975"/>
            <a:ext cx="16230600" cy="648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2B2C30"/>
                </a:solidFill>
                <a:latin typeface="Public Sans Bold"/>
              </a:rPr>
              <a:t>RECAP VAN SPRINT 1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3599847" y="9182100"/>
            <a:ext cx="3659460" cy="426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50"/>
              </a:lnSpc>
            </a:pPr>
            <a:r>
              <a:rPr lang="en-US" sz="2300">
                <a:solidFill>
                  <a:srgbClr val="2B2C30"/>
                </a:solidFill>
                <a:latin typeface="Public Sans"/>
              </a:rPr>
              <a:t>_cyberfysieke ingenieurs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F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722567" y="1028700"/>
            <a:ext cx="7773804" cy="8229600"/>
            <a:chOff x="0" y="0"/>
            <a:chExt cx="2047422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047422" cy="2167467"/>
            </a:xfrm>
            <a:custGeom>
              <a:avLst/>
              <a:gdLst/>
              <a:ahLst/>
              <a:cxnLst/>
              <a:rect r="r" b="b" t="t" l="l"/>
              <a:pathLst>
                <a:path h="2167467" w="2047422">
                  <a:moveTo>
                    <a:pt x="0" y="0"/>
                  </a:moveTo>
                  <a:lnTo>
                    <a:pt x="2047422" y="0"/>
                  </a:lnTo>
                  <a:lnTo>
                    <a:pt x="2047422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047422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006871" y="1626714"/>
            <a:ext cx="8715696" cy="65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2B2C30"/>
                </a:solidFill>
                <a:latin typeface="Public Sans Bold"/>
              </a:rPr>
              <a:t>BRAINSTORM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9722567" y="1028700"/>
            <a:ext cx="7773804" cy="8229600"/>
            <a:chOff x="0" y="0"/>
            <a:chExt cx="2364475" cy="2503109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364475" cy="2503109"/>
            </a:xfrm>
            <a:custGeom>
              <a:avLst/>
              <a:gdLst/>
              <a:ahLst/>
              <a:cxnLst/>
              <a:rect r="r" b="b" t="t" l="l"/>
              <a:pathLst>
                <a:path h="2503109" w="2364475">
                  <a:moveTo>
                    <a:pt x="0" y="0"/>
                  </a:moveTo>
                  <a:lnTo>
                    <a:pt x="2364475" y="0"/>
                  </a:lnTo>
                  <a:lnTo>
                    <a:pt x="2364475" y="2503109"/>
                  </a:lnTo>
                  <a:lnTo>
                    <a:pt x="0" y="250310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2B2C30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28575"/>
              <a:ext cx="2364475" cy="2531684"/>
            </a:xfrm>
            <a:prstGeom prst="rect">
              <a:avLst/>
            </a:prstGeom>
          </p:spPr>
          <p:txBody>
            <a:bodyPr anchor="ctr" rtlCol="false" tIns="68580" lIns="68580" bIns="68580" rIns="68580"/>
            <a:lstStyle/>
            <a:p>
              <a:pPr algn="ctr">
                <a:lnSpc>
                  <a:spcPts val="1889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9722567" y="1028700"/>
            <a:ext cx="7773804" cy="3709328"/>
          </a:xfrm>
          <a:custGeom>
            <a:avLst/>
            <a:gdLst/>
            <a:ahLst/>
            <a:cxnLst/>
            <a:rect r="r" b="b" t="t" l="l"/>
            <a:pathLst>
              <a:path h="3709328" w="7773804">
                <a:moveTo>
                  <a:pt x="0" y="0"/>
                </a:moveTo>
                <a:lnTo>
                  <a:pt x="7773804" y="0"/>
                </a:lnTo>
                <a:lnTo>
                  <a:pt x="7773804" y="3709328"/>
                </a:lnTo>
                <a:lnTo>
                  <a:pt x="0" y="370932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2617661" y="4685754"/>
            <a:ext cx="4641639" cy="4375981"/>
          </a:xfrm>
          <a:custGeom>
            <a:avLst/>
            <a:gdLst/>
            <a:ahLst/>
            <a:cxnLst/>
            <a:rect r="r" b="b" t="t" l="l"/>
            <a:pathLst>
              <a:path h="4375981" w="4641639">
                <a:moveTo>
                  <a:pt x="0" y="0"/>
                </a:moveTo>
                <a:lnTo>
                  <a:pt x="4641639" y="0"/>
                </a:lnTo>
                <a:lnTo>
                  <a:pt x="4641639" y="4375980"/>
                </a:lnTo>
                <a:lnTo>
                  <a:pt x="0" y="43759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9722567" y="4738028"/>
            <a:ext cx="2597132" cy="4526907"/>
          </a:xfrm>
          <a:custGeom>
            <a:avLst/>
            <a:gdLst/>
            <a:ahLst/>
            <a:cxnLst/>
            <a:rect r="r" b="b" t="t" l="l"/>
            <a:pathLst>
              <a:path h="4526907" w="2597132">
                <a:moveTo>
                  <a:pt x="0" y="0"/>
                </a:moveTo>
                <a:lnTo>
                  <a:pt x="2597132" y="0"/>
                </a:lnTo>
                <a:lnTo>
                  <a:pt x="2597132" y="4526907"/>
                </a:lnTo>
                <a:lnTo>
                  <a:pt x="0" y="452690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1028700" y="3231050"/>
            <a:ext cx="7877184" cy="46939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04519" indent="-302260" lvl="1">
              <a:lnSpc>
                <a:spcPts val="4199"/>
              </a:lnSpc>
              <a:buFont typeface="Arial"/>
              <a:buChar char="•"/>
            </a:pPr>
            <a:r>
              <a:rPr lang="en-US" sz="2799">
                <a:solidFill>
                  <a:srgbClr val="2B2C30"/>
                </a:solidFill>
                <a:latin typeface="Public Sans"/>
              </a:rPr>
              <a:t>Brainstorming</a:t>
            </a:r>
          </a:p>
          <a:p>
            <a:pPr algn="l" marL="1209039" indent="-403013" lvl="2">
              <a:lnSpc>
                <a:spcPts val="4199"/>
              </a:lnSpc>
              <a:buFont typeface="Arial"/>
              <a:buChar char="⚬"/>
            </a:pPr>
            <a:r>
              <a:rPr lang="en-US" sz="2799">
                <a:solidFill>
                  <a:srgbClr val="2B2C30"/>
                </a:solidFill>
                <a:latin typeface="Public Sans"/>
              </a:rPr>
              <a:t>Stereotiepe beelden</a:t>
            </a:r>
          </a:p>
          <a:p>
            <a:pPr algn="l" marL="1209039" indent="-403013" lvl="2">
              <a:lnSpc>
                <a:spcPts val="4199"/>
              </a:lnSpc>
              <a:buFont typeface="Arial"/>
              <a:buChar char="⚬"/>
            </a:pPr>
            <a:r>
              <a:rPr lang="en-US" sz="2799">
                <a:solidFill>
                  <a:srgbClr val="2B2C30"/>
                </a:solidFill>
                <a:latin typeface="Public Sans"/>
              </a:rPr>
              <a:t>Complete opposite</a:t>
            </a:r>
          </a:p>
          <a:p>
            <a:pPr algn="l" marL="1209039" indent="-403013" lvl="2">
              <a:lnSpc>
                <a:spcPts val="4199"/>
              </a:lnSpc>
              <a:buFont typeface="Arial"/>
              <a:buChar char="⚬"/>
            </a:pPr>
            <a:r>
              <a:rPr lang="en-US" sz="2799">
                <a:solidFill>
                  <a:srgbClr val="2B2C30"/>
                </a:solidFill>
                <a:latin typeface="Public Sans"/>
              </a:rPr>
              <a:t>Nieuwe naam en slagzin</a:t>
            </a:r>
          </a:p>
          <a:p>
            <a:pPr algn="l">
              <a:lnSpc>
                <a:spcPts val="4199"/>
              </a:lnSpc>
            </a:pPr>
          </a:p>
          <a:p>
            <a:pPr algn="l">
              <a:lnSpc>
                <a:spcPts val="4199"/>
              </a:lnSpc>
            </a:pPr>
            <a:r>
              <a:rPr lang="en-US" sz="2799">
                <a:solidFill>
                  <a:srgbClr val="2B2C30"/>
                </a:solidFill>
                <a:latin typeface="Public Sans Bold"/>
              </a:rPr>
              <a:t>-&gt;</a:t>
            </a:r>
            <a:r>
              <a:rPr lang="en-US" sz="2799">
                <a:solidFill>
                  <a:srgbClr val="2B2C30"/>
                </a:solidFill>
                <a:latin typeface="Public Sans"/>
              </a:rPr>
              <a:t> CYBER FYSIEKE </a:t>
            </a:r>
            <a:r>
              <a:rPr lang="en-US" sz="2799">
                <a:solidFill>
                  <a:srgbClr val="2B2C30"/>
                </a:solidFill>
                <a:latin typeface="Public Sans Bold"/>
              </a:rPr>
              <a:t>SYSTEMEN/INGENIEURS</a:t>
            </a:r>
          </a:p>
          <a:p>
            <a:pPr algn="l" marL="1209039" indent="-403013" lvl="2">
              <a:lnSpc>
                <a:spcPts val="4199"/>
              </a:lnSpc>
              <a:buFont typeface="Arial"/>
              <a:buChar char="⚬"/>
            </a:pPr>
            <a:r>
              <a:rPr lang="en-US" sz="2799">
                <a:solidFill>
                  <a:srgbClr val="2B2C30"/>
                </a:solidFill>
                <a:latin typeface="Public Sans"/>
              </a:rPr>
              <a:t>Nadruk op studie op mens</a:t>
            </a:r>
          </a:p>
          <a:p>
            <a:pPr algn="l" marL="1209039" indent="-403013" lvl="2">
              <a:lnSpc>
                <a:spcPts val="4199"/>
              </a:lnSpc>
              <a:buFont typeface="Arial"/>
              <a:buChar char="⚬"/>
            </a:pPr>
            <a:r>
              <a:rPr lang="en-US" sz="2799">
                <a:solidFill>
                  <a:srgbClr val="2B2C30"/>
                </a:solidFill>
                <a:latin typeface="Public Sans"/>
              </a:rPr>
              <a:t>Duidelijke verwachting</a:t>
            </a:r>
          </a:p>
          <a:p>
            <a:pPr algn="l" marL="1209039" indent="-403013" lvl="2">
              <a:lnSpc>
                <a:spcPts val="4199"/>
              </a:lnSpc>
              <a:buFont typeface="Arial"/>
              <a:buChar char="⚬"/>
            </a:pPr>
            <a:r>
              <a:rPr lang="en-US" sz="2799">
                <a:solidFill>
                  <a:srgbClr val="2B2C30"/>
                </a:solidFill>
                <a:latin typeface="Public Sans"/>
              </a:rPr>
              <a:t>Spreekt tot de verbeelding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6367694" y="1696994"/>
            <a:ext cx="3110631" cy="510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04519" indent="-302260" lvl="1">
              <a:lnSpc>
                <a:spcPts val="4199"/>
              </a:lnSpc>
              <a:buFont typeface="Arial"/>
              <a:buChar char="•"/>
            </a:pPr>
            <a:r>
              <a:rPr lang="en-US" sz="2799">
                <a:solidFill>
                  <a:srgbClr val="2B2C30"/>
                </a:solidFill>
                <a:latin typeface="Public Sans"/>
              </a:rPr>
              <a:t>Iedereen</a:t>
            </a:r>
          </a:p>
        </p:txBody>
      </p:sp>
      <p:sp>
        <p:nvSpPr>
          <p:cNvPr name="AutoShape 14" id="14"/>
          <p:cNvSpPr/>
          <p:nvPr/>
        </p:nvSpPr>
        <p:spPr>
          <a:xfrm>
            <a:off x="1028695" y="2368301"/>
            <a:ext cx="8115305" cy="0"/>
          </a:xfrm>
          <a:prstGeom prst="line">
            <a:avLst/>
          </a:prstGeom>
          <a:ln cap="flat" w="9525">
            <a:solidFill>
              <a:srgbClr val="2B2C3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15" id="15"/>
          <p:cNvSpPr txBox="true"/>
          <p:nvPr/>
        </p:nvSpPr>
        <p:spPr>
          <a:xfrm rot="0">
            <a:off x="13599847" y="9182100"/>
            <a:ext cx="3659460" cy="426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50"/>
              </a:lnSpc>
            </a:pPr>
            <a:r>
              <a:rPr lang="en-US" sz="2300">
                <a:solidFill>
                  <a:srgbClr val="2B2C30"/>
                </a:solidFill>
                <a:latin typeface="Public Sans"/>
              </a:rPr>
              <a:t>_cyberfysieke ingenieurs</a:t>
            </a:r>
          </a:p>
        </p:txBody>
      </p:sp>
    </p:spTree>
  </p:cSld>
  <p:clrMapOvr>
    <a:masterClrMapping/>
  </p:clrMapOvr>
  <p:transition spd="slow">
    <p:push dir="l"/>
  </p:transition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F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06871" y="1799270"/>
            <a:ext cx="16230600" cy="0"/>
          </a:xfrm>
          <a:prstGeom prst="line">
            <a:avLst/>
          </a:prstGeom>
          <a:ln cap="flat" w="9525">
            <a:solidFill>
              <a:srgbClr val="2B2C3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1438045" y="2347354"/>
            <a:ext cx="15011636" cy="6367625"/>
          </a:xfrm>
          <a:custGeom>
            <a:avLst/>
            <a:gdLst/>
            <a:ahLst/>
            <a:cxnLst/>
            <a:rect r="r" b="b" t="t" l="l"/>
            <a:pathLst>
              <a:path h="6367625" w="15011636">
                <a:moveTo>
                  <a:pt x="0" y="0"/>
                </a:moveTo>
                <a:lnTo>
                  <a:pt x="15011636" y="0"/>
                </a:lnTo>
                <a:lnTo>
                  <a:pt x="15011636" y="6367625"/>
                </a:lnTo>
                <a:lnTo>
                  <a:pt x="0" y="63676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006871" y="942975"/>
            <a:ext cx="16230600" cy="65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2B2C30"/>
                </a:solidFill>
                <a:latin typeface="Public Sans Bold"/>
              </a:rPr>
              <a:t>TASKS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3599847" y="9182100"/>
            <a:ext cx="3659460" cy="426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50"/>
              </a:lnSpc>
            </a:pPr>
            <a:r>
              <a:rPr lang="en-US" sz="2300">
                <a:solidFill>
                  <a:srgbClr val="2B2C30"/>
                </a:solidFill>
                <a:latin typeface="Public Sans"/>
              </a:rPr>
              <a:t>_cyberfysieke ingenieurs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4148675" y="1152421"/>
            <a:ext cx="3110631" cy="5029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04519" indent="-302260" lvl="1">
              <a:lnSpc>
                <a:spcPts val="4199"/>
              </a:lnSpc>
              <a:buFont typeface="Arial"/>
              <a:buChar char="•"/>
            </a:pPr>
            <a:r>
              <a:rPr lang="en-US" sz="2799">
                <a:solidFill>
                  <a:srgbClr val="2B2C30"/>
                </a:solidFill>
                <a:latin typeface="Public Sans"/>
              </a:rPr>
              <a:t>Klaas</a:t>
            </a:r>
          </a:p>
        </p:txBody>
      </p:sp>
    </p:spTree>
  </p:cSld>
  <p:clrMapOvr>
    <a:masterClrMapping/>
  </p:clrMapOvr>
  <p:transition spd="slow">
    <p:push dir="l"/>
  </p:transition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F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06871" y="1799270"/>
            <a:ext cx="16230600" cy="0"/>
          </a:xfrm>
          <a:prstGeom prst="line">
            <a:avLst/>
          </a:prstGeom>
          <a:ln cap="flat" w="9525">
            <a:solidFill>
              <a:srgbClr val="2B2C3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830363" y="2375695"/>
            <a:ext cx="16583616" cy="6310942"/>
          </a:xfrm>
          <a:custGeom>
            <a:avLst/>
            <a:gdLst/>
            <a:ahLst/>
            <a:cxnLst/>
            <a:rect r="r" b="b" t="t" l="l"/>
            <a:pathLst>
              <a:path h="6310942" w="16583616">
                <a:moveTo>
                  <a:pt x="0" y="0"/>
                </a:moveTo>
                <a:lnTo>
                  <a:pt x="16583616" y="0"/>
                </a:lnTo>
                <a:lnTo>
                  <a:pt x="16583616" y="6310942"/>
                </a:lnTo>
                <a:lnTo>
                  <a:pt x="0" y="631094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006871" y="942975"/>
            <a:ext cx="16230600" cy="65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2B2C30"/>
                </a:solidFill>
                <a:latin typeface="Public Sans Bold"/>
              </a:rPr>
              <a:t>TASKFLOWS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3599847" y="9182100"/>
            <a:ext cx="3659460" cy="426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50"/>
              </a:lnSpc>
            </a:pPr>
            <a:r>
              <a:rPr lang="en-US" sz="2300">
                <a:solidFill>
                  <a:srgbClr val="2B2C30"/>
                </a:solidFill>
                <a:latin typeface="Public Sans"/>
              </a:rPr>
              <a:t>_cyberfysieke ingenieurs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4148675" y="1152421"/>
            <a:ext cx="3110631" cy="5029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04519" indent="-302260" lvl="1">
              <a:lnSpc>
                <a:spcPts val="4199"/>
              </a:lnSpc>
              <a:buFont typeface="Arial"/>
              <a:buChar char="•"/>
            </a:pPr>
            <a:r>
              <a:rPr lang="en-US" sz="2799">
                <a:solidFill>
                  <a:srgbClr val="2B2C30"/>
                </a:solidFill>
                <a:latin typeface="Public Sans"/>
              </a:rPr>
              <a:t>Kevin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148675" y="596059"/>
            <a:ext cx="3110631" cy="5029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04519" indent="-302260" lvl="1">
              <a:lnSpc>
                <a:spcPts val="4199"/>
              </a:lnSpc>
              <a:buFont typeface="Arial"/>
              <a:buChar char="•"/>
            </a:pPr>
            <a:r>
              <a:rPr lang="en-US" sz="2799">
                <a:solidFill>
                  <a:srgbClr val="2B2C30"/>
                </a:solidFill>
                <a:latin typeface="Public Sans"/>
              </a:rPr>
              <a:t>Klaas</a:t>
            </a:r>
          </a:p>
        </p:txBody>
      </p:sp>
    </p:spTree>
  </p:cSld>
  <p:clrMapOvr>
    <a:masterClrMapping/>
  </p:clrMapOvr>
  <p:transition spd="slow">
    <p:push dir="l"/>
  </p:transition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F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-7086597" y="1799270"/>
            <a:ext cx="11294108" cy="0"/>
          </a:xfrm>
          <a:prstGeom prst="line">
            <a:avLst/>
          </a:prstGeom>
          <a:ln cap="flat" w="9525">
            <a:solidFill>
              <a:srgbClr val="2B2C3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1006871" y="1965957"/>
            <a:ext cx="16061474" cy="4049553"/>
          </a:xfrm>
          <a:custGeom>
            <a:avLst/>
            <a:gdLst/>
            <a:ahLst/>
            <a:cxnLst/>
            <a:rect r="r" b="b" t="t" l="l"/>
            <a:pathLst>
              <a:path h="4049553" w="16061474">
                <a:moveTo>
                  <a:pt x="0" y="0"/>
                </a:moveTo>
                <a:lnTo>
                  <a:pt x="16061474" y="0"/>
                </a:lnTo>
                <a:lnTo>
                  <a:pt x="16061474" y="4049554"/>
                </a:lnTo>
                <a:lnTo>
                  <a:pt x="0" y="40495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-8741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27874" y="6015511"/>
            <a:ext cx="12293507" cy="3800906"/>
          </a:xfrm>
          <a:custGeom>
            <a:avLst/>
            <a:gdLst/>
            <a:ahLst/>
            <a:cxnLst/>
            <a:rect r="r" b="b" t="t" l="l"/>
            <a:pathLst>
              <a:path h="3800906" w="12293507">
                <a:moveTo>
                  <a:pt x="0" y="0"/>
                </a:moveTo>
                <a:lnTo>
                  <a:pt x="12293508" y="0"/>
                </a:lnTo>
                <a:lnTo>
                  <a:pt x="12293508" y="3800906"/>
                </a:lnTo>
                <a:lnTo>
                  <a:pt x="0" y="380090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3756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006871" y="942975"/>
            <a:ext cx="16230600" cy="65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2B2C30"/>
                </a:solidFill>
                <a:latin typeface="Public Sans Bold"/>
              </a:rPr>
              <a:t>SITEMAP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3599847" y="9182100"/>
            <a:ext cx="3659460" cy="426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50"/>
              </a:lnSpc>
            </a:pPr>
            <a:r>
              <a:rPr lang="en-US" sz="2300">
                <a:solidFill>
                  <a:srgbClr val="2B2C30"/>
                </a:solidFill>
                <a:latin typeface="Public Sans"/>
              </a:rPr>
              <a:t>_cyberfysieke ingenieurs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148675" y="1013254"/>
            <a:ext cx="3110631" cy="510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04519" indent="-302260" lvl="1">
              <a:lnSpc>
                <a:spcPts val="4199"/>
              </a:lnSpc>
              <a:buFont typeface="Arial"/>
              <a:buChar char="•"/>
            </a:pPr>
            <a:r>
              <a:rPr lang="en-US" sz="2799">
                <a:solidFill>
                  <a:srgbClr val="2B2C30"/>
                </a:solidFill>
                <a:latin typeface="Public Sans"/>
              </a:rPr>
              <a:t>Kevin</a:t>
            </a:r>
          </a:p>
        </p:txBody>
      </p:sp>
    </p:spTree>
  </p:cSld>
  <p:clrMapOvr>
    <a:masterClrMapping/>
  </p:clrMapOvr>
  <p:transition spd="slow">
    <p:push dir="l"/>
  </p:transition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F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28695" y="1760761"/>
            <a:ext cx="16230594" cy="38509"/>
          </a:xfrm>
          <a:prstGeom prst="line">
            <a:avLst/>
          </a:prstGeom>
          <a:ln cap="flat" w="9525">
            <a:solidFill>
              <a:srgbClr val="2B2C3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1006871" y="1965957"/>
            <a:ext cx="12592976" cy="7394496"/>
          </a:xfrm>
          <a:custGeom>
            <a:avLst/>
            <a:gdLst/>
            <a:ahLst/>
            <a:cxnLst/>
            <a:rect r="r" b="b" t="t" l="l"/>
            <a:pathLst>
              <a:path h="7394496" w="12592976">
                <a:moveTo>
                  <a:pt x="0" y="0"/>
                </a:moveTo>
                <a:lnTo>
                  <a:pt x="12592976" y="0"/>
                </a:lnTo>
                <a:lnTo>
                  <a:pt x="12592976" y="7394496"/>
                </a:lnTo>
                <a:lnTo>
                  <a:pt x="0" y="739449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006871" y="942975"/>
            <a:ext cx="16230600" cy="648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2B2C30"/>
                </a:solidFill>
                <a:latin typeface="Public Sans Bold"/>
              </a:rPr>
              <a:t>USER STORIES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3599847" y="9182100"/>
            <a:ext cx="3659460" cy="426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50"/>
              </a:lnSpc>
            </a:pPr>
            <a:r>
              <a:rPr lang="en-US" sz="2300">
                <a:solidFill>
                  <a:srgbClr val="2B2C30"/>
                </a:solidFill>
                <a:latin typeface="Public Sans"/>
              </a:rPr>
              <a:t>_cyberfysieke ingenieurs</a:t>
            </a:r>
          </a:p>
        </p:txBody>
      </p:sp>
    </p:spTree>
  </p:cSld>
  <p:clrMapOvr>
    <a:masterClrMapping/>
  </p:clrMapOvr>
  <p:transition spd="slow">
    <p:push dir="l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DAGAhUNLgEM</dc:identifier>
  <dcterms:modified xsi:type="dcterms:W3CDTF">2011-08-01T06:04:30Z</dcterms:modified>
  <cp:revision>1</cp:revision>
  <dc:title>Sprint review 2 WPL2</dc:title>
</cp:coreProperties>
</file>