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9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Public Sans" charset="1" panose="00000000000000000000"/>
      <p:regular r:id="rId16"/>
    </p:embeddedFont>
    <p:embeddedFont>
      <p:font typeface="Public Sans Bold" charset="1" panose="00000000000000000000"/>
      <p:regular r:id="rId17"/>
    </p:embeddedFont>
    <p:embeddedFont>
      <p:font typeface="Playfair Display" charset="1" panose="00000500000000000000"/>
      <p:regular r:id="rId18"/>
    </p:embeddedFont>
    <p:embeddedFont>
      <p:font typeface="Playfair Display Italics" charset="1" panose="0000050000000000000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notesMasters/notesMaster1.xml" Type="http://schemas.openxmlformats.org/officeDocument/2006/relationships/notesMaster"/><Relationship Id="rId2" Target="presProps.xml" Type="http://schemas.openxmlformats.org/officeDocument/2006/relationships/presProps"/><Relationship Id="rId20" Target="theme/theme2.xml" Type="http://schemas.openxmlformats.org/officeDocument/2006/relationships/theme"/><Relationship Id="rId21" Target="notesSlides/notesSlide1.xml" Type="http://schemas.openxmlformats.org/officeDocument/2006/relationships/notesSlide"/><Relationship Id="rId22" Target="notesSlides/notesSlide2.xml" Type="http://schemas.openxmlformats.org/officeDocument/2006/relationships/notesSlide"/><Relationship Id="rId23" Target="fonts/font23.fntdata" Type="http://schemas.openxmlformats.org/officeDocument/2006/relationships/font"/><Relationship Id="rId24" Target="notesSlides/notesSlide3.xml" Type="http://schemas.openxmlformats.org/officeDocument/2006/relationships/notesSlide"/><Relationship Id="rId25" Target="notesSlides/notesSlide4.xml" Type="http://schemas.openxmlformats.org/officeDocument/2006/relationships/notes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Interview met frederick freis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3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Kevin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4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Kevin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png" Type="http://schemas.openxmlformats.org/officeDocument/2006/relationships/image"/><Relationship Id="rId4" Target="../media/image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706" y="4514765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82" y="4728792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"/>
              </a:rPr>
              <a:t>ELEKTRONICA ICT &amp; GRADUAAT IOT </a:t>
            </a:r>
            <a:r>
              <a:rPr lang="en-US" sz="3714" spc="843" u="sng">
                <a:solidFill>
                  <a:srgbClr val="2B2C30"/>
                </a:solidFill>
                <a:latin typeface="Public Sans Bold"/>
              </a:rPr>
              <a:t>REBRANDING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06882" y="8268335"/>
            <a:ext cx="8115294" cy="989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0"/>
              </a:lnSpc>
            </a:pPr>
            <a:r>
              <a:rPr lang="en-US" sz="1900" spc="431">
                <a:solidFill>
                  <a:srgbClr val="2B2C30"/>
                </a:solidFill>
                <a:latin typeface="Public Sans"/>
              </a:rPr>
              <a:t>ADAM BOUCHOUAFA, ROBIN BAYRAKTAR, </a:t>
            </a:r>
          </a:p>
          <a:p>
            <a:pPr algn="l">
              <a:lnSpc>
                <a:spcPts val="2660"/>
              </a:lnSpc>
            </a:pPr>
            <a:r>
              <a:rPr lang="en-US" sz="1900" spc="431">
                <a:solidFill>
                  <a:srgbClr val="2B2C30"/>
                </a:solidFill>
                <a:latin typeface="Public Sans"/>
              </a:rPr>
              <a:t>KLAAS HENDRICKX, NOORTJE MOELANS, </a:t>
            </a:r>
          </a:p>
          <a:p>
            <a:pPr algn="l">
              <a:lnSpc>
                <a:spcPts val="2660"/>
              </a:lnSpc>
              <a:spcBef>
                <a:spcPct val="0"/>
              </a:spcBef>
            </a:pPr>
            <a:r>
              <a:rPr lang="en-US" sz="1900" spc="431">
                <a:solidFill>
                  <a:srgbClr val="2B2C30"/>
                </a:solidFill>
                <a:latin typeface="Public Sans"/>
              </a:rPr>
              <a:t>KEVIN TUNCEL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0974" y="2332416"/>
            <a:ext cx="16408332" cy="2084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250"/>
              </a:lnSpc>
            </a:pPr>
            <a:r>
              <a:rPr lang="en-US" sz="16758" spc="83">
                <a:solidFill>
                  <a:srgbClr val="2B2C30"/>
                </a:solidFill>
                <a:latin typeface="Playfair Display"/>
              </a:rPr>
              <a:t>Sprint review 1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706" y="4514765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28700" y="2430682"/>
            <a:ext cx="16408332" cy="2084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250"/>
              </a:lnSpc>
            </a:pPr>
            <a:r>
              <a:rPr lang="en-US" sz="16758" spc="83">
                <a:solidFill>
                  <a:srgbClr val="2B2C30"/>
                </a:solidFill>
                <a:latin typeface="Playfair Display"/>
              </a:rPr>
              <a:t>Nog vragen?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AGENDA</a:t>
            </a:r>
          </a:p>
        </p:txBody>
      </p:sp>
      <p:sp>
        <p:nvSpPr>
          <p:cNvPr name="AutoShape 3" id="3"/>
          <p:cNvSpPr/>
          <p:nvPr/>
        </p:nvSpPr>
        <p:spPr>
          <a:xfrm flipV="true">
            <a:off x="1006882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1006871" y="2122290"/>
            <a:ext cx="7877184" cy="46061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Interview met de klant</a:t>
            </a:r>
          </a:p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Concept poster</a:t>
            </a:r>
          </a:p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Interview met doelgroepen</a:t>
            </a:r>
          </a:p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Technische start-up</a:t>
            </a:r>
          </a:p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Benchmarking concurrenten</a:t>
            </a:r>
          </a:p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Persona’s</a:t>
            </a:r>
          </a:p>
          <a:p>
            <a:pPr algn="l" marL="604519" indent="-302260" lvl="1">
              <a:lnSpc>
                <a:spcPts val="5235"/>
              </a:lnSpc>
              <a:buFont typeface="Arial"/>
              <a:buChar char="•"/>
            </a:pPr>
            <a:r>
              <a:rPr lang="en-US" sz="2799">
                <a:solidFill>
                  <a:srgbClr val="2B2C30"/>
                </a:solidFill>
                <a:latin typeface="Public Sans"/>
              </a:rPr>
              <a:t>UI concept</a:t>
            </a:r>
          </a:p>
        </p:txBody>
      </p: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1130319" y="1911879"/>
            <a:ext cx="5947128" cy="7010612"/>
            <a:chOff x="0" y="0"/>
            <a:chExt cx="1808874" cy="213234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808874" cy="2132343"/>
            </a:xfrm>
            <a:custGeom>
              <a:avLst/>
              <a:gdLst/>
              <a:ahLst/>
              <a:cxnLst/>
              <a:rect r="r" b="b" t="t" l="l"/>
              <a:pathLst>
                <a:path h="2132343" w="1808874">
                  <a:moveTo>
                    <a:pt x="0" y="0"/>
                  </a:moveTo>
                  <a:lnTo>
                    <a:pt x="1808874" y="0"/>
                  </a:lnTo>
                  <a:lnTo>
                    <a:pt x="1808874" y="2132343"/>
                  </a:lnTo>
                  <a:lnTo>
                    <a:pt x="0" y="213234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1808874" cy="2160918"/>
            </a:xfrm>
            <a:prstGeom prst="rect">
              <a:avLst/>
            </a:prstGeom>
          </p:spPr>
          <p:txBody>
            <a:bodyPr anchor="ctr" rtlCol="false" tIns="68580" lIns="68580" bIns="68580" rIns="68580"/>
            <a:lstStyle/>
            <a:p>
              <a:pPr algn="ctr">
                <a:lnSpc>
                  <a:spcPts val="188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1597516" y="2428753"/>
            <a:ext cx="5012733" cy="5976863"/>
            <a:chOff x="0" y="0"/>
            <a:chExt cx="6683644" cy="7969151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3"/>
            <a:srcRect l="0" t="0" r="52432" b="0"/>
            <a:stretch>
              <a:fillRect/>
            </a:stretch>
          </p:blipFill>
          <p:spPr>
            <a:xfrm flipH="false" flipV="false">
              <a:off x="0" y="0"/>
              <a:ext cx="6683644" cy="7969151"/>
            </a:xfrm>
            <a:prstGeom prst="rect">
              <a:avLst/>
            </a:prstGeom>
          </p:spPr>
        </p:pic>
      </p:grpSp>
      <p:sp>
        <p:nvSpPr>
          <p:cNvPr name="TextBox 8" id="8"/>
          <p:cNvSpPr txBox="true"/>
          <p:nvPr/>
        </p:nvSpPr>
        <p:spPr>
          <a:xfrm rot="0">
            <a:off x="1028700" y="2454930"/>
            <a:ext cx="9846185" cy="6803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81875" indent="-490938" lvl="1">
              <a:lnSpc>
                <a:spcPts val="5912"/>
              </a:lnSpc>
              <a:buFont typeface="Arial"/>
              <a:buChar char="•"/>
            </a:pPr>
            <a:r>
              <a:rPr lang="en-US" sz="4547" spc="22">
                <a:solidFill>
                  <a:srgbClr val="2B2C30"/>
                </a:solidFill>
                <a:latin typeface="Playfair Display"/>
              </a:rPr>
              <a:t>Persona</a:t>
            </a:r>
          </a:p>
          <a:p>
            <a:pPr algn="l">
              <a:lnSpc>
                <a:spcPts val="5912"/>
              </a:lnSpc>
            </a:pPr>
          </a:p>
          <a:p>
            <a:pPr algn="l" marL="981875" indent="-490938" lvl="1">
              <a:lnSpc>
                <a:spcPts val="5912"/>
              </a:lnSpc>
              <a:buFont typeface="Arial"/>
              <a:buChar char="•"/>
            </a:pPr>
            <a:r>
              <a:rPr lang="en-US" sz="4547" spc="22">
                <a:solidFill>
                  <a:srgbClr val="2B2C30"/>
                </a:solidFill>
                <a:latin typeface="Playfair Display"/>
              </a:rPr>
              <a:t>Verduidelijking </a:t>
            </a:r>
          </a:p>
          <a:p>
            <a:pPr algn="l">
              <a:lnSpc>
                <a:spcPts val="5912"/>
              </a:lnSpc>
            </a:pPr>
          </a:p>
          <a:p>
            <a:pPr algn="l" marL="981875" indent="-490938" lvl="1">
              <a:lnSpc>
                <a:spcPts val="5912"/>
              </a:lnSpc>
              <a:buFont typeface="Arial"/>
              <a:buChar char="•"/>
            </a:pPr>
            <a:r>
              <a:rPr lang="en-US" sz="4547" spc="22">
                <a:solidFill>
                  <a:srgbClr val="2B2C30"/>
                </a:solidFill>
                <a:latin typeface="Playfair Display"/>
              </a:rPr>
              <a:t> Context</a:t>
            </a:r>
          </a:p>
          <a:p>
            <a:pPr algn="l">
              <a:lnSpc>
                <a:spcPts val="5912"/>
              </a:lnSpc>
            </a:pPr>
          </a:p>
          <a:p>
            <a:pPr algn="l">
              <a:lnSpc>
                <a:spcPts val="5912"/>
              </a:lnSpc>
            </a:pPr>
          </a:p>
          <a:p>
            <a:pPr algn="l">
              <a:lnSpc>
                <a:spcPts val="6431"/>
              </a:lnSpc>
            </a:pPr>
          </a:p>
          <a:p>
            <a:pPr algn="l">
              <a:lnSpc>
                <a:spcPts val="6431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006871" y="942975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INTERVIEW MET DE </a:t>
            </a:r>
            <a:r>
              <a:rPr lang="en-US" sz="3714" spc="843" u="sng">
                <a:solidFill>
                  <a:srgbClr val="2B2C30"/>
                </a:solidFill>
                <a:latin typeface="Public Sans Bold"/>
              </a:rPr>
              <a:t>KLANT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722567" y="1028700"/>
            <a:ext cx="7773804" cy="8229600"/>
            <a:chOff x="0" y="0"/>
            <a:chExt cx="2047422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474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047422">
                  <a:moveTo>
                    <a:pt x="0" y="0"/>
                  </a:moveTo>
                  <a:lnTo>
                    <a:pt x="2047422" y="0"/>
                  </a:lnTo>
                  <a:lnTo>
                    <a:pt x="204742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0474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CONCEPT POSTER</a:t>
            </a:r>
          </a:p>
        </p:txBody>
      </p:sp>
      <p:sp>
        <p:nvSpPr>
          <p:cNvPr name="AutoShape 6" id="6"/>
          <p:cNvSpPr/>
          <p:nvPr/>
        </p:nvSpPr>
        <p:spPr>
          <a:xfrm flipV="true">
            <a:off x="-7086597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9722567" y="1028700"/>
            <a:ext cx="7773804" cy="8229600"/>
            <a:chOff x="0" y="0"/>
            <a:chExt cx="2364475" cy="250310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364475" cy="2503109"/>
            </a:xfrm>
            <a:custGeom>
              <a:avLst/>
              <a:gdLst/>
              <a:ahLst/>
              <a:cxnLst/>
              <a:rect r="r" b="b" t="t" l="l"/>
              <a:pathLst>
                <a:path h="2503109" w="2364475">
                  <a:moveTo>
                    <a:pt x="0" y="0"/>
                  </a:moveTo>
                  <a:lnTo>
                    <a:pt x="2364475" y="0"/>
                  </a:lnTo>
                  <a:lnTo>
                    <a:pt x="2364475" y="2503109"/>
                  </a:lnTo>
                  <a:lnTo>
                    <a:pt x="0" y="250310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28575"/>
              <a:ext cx="2364475" cy="2531684"/>
            </a:xfrm>
            <a:prstGeom prst="rect">
              <a:avLst/>
            </a:prstGeom>
          </p:spPr>
          <p:txBody>
            <a:bodyPr anchor="ctr" rtlCol="false" tIns="68580" lIns="68580" bIns="68580" rIns="68580"/>
            <a:lstStyle/>
            <a:p>
              <a:pPr algn="ctr">
                <a:lnSpc>
                  <a:spcPts val="188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0782986" y="3848989"/>
            <a:ext cx="5266525" cy="5083314"/>
            <a:chOff x="0" y="0"/>
            <a:chExt cx="7022034" cy="6777751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3"/>
            <a:srcRect l="41082" t="29364" r="21119" b="3264"/>
            <a:stretch>
              <a:fillRect/>
            </a:stretch>
          </p:blipFill>
          <p:spPr>
            <a:xfrm flipH="false" flipV="false">
              <a:off x="0" y="0"/>
              <a:ext cx="7022034" cy="6777751"/>
            </a:xfrm>
            <a:prstGeom prst="rect">
              <a:avLst/>
            </a:prstGeom>
          </p:spPr>
        </p:pic>
      </p:grpSp>
      <p:grpSp>
        <p:nvGrpSpPr>
          <p:cNvPr name="Group 12" id="12"/>
          <p:cNvGrpSpPr/>
          <p:nvPr/>
        </p:nvGrpSpPr>
        <p:grpSpPr>
          <a:xfrm rot="0">
            <a:off x="1276363" y="7063948"/>
            <a:ext cx="495326" cy="495326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2B2C3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165100"/>
              <a:ext cx="711200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0337436" y="1594074"/>
            <a:ext cx="2570708" cy="3382739"/>
          </a:xfrm>
          <a:custGeom>
            <a:avLst/>
            <a:gdLst/>
            <a:ahLst/>
            <a:cxnLst/>
            <a:rect r="r" b="b" t="t" l="l"/>
            <a:pathLst>
              <a:path h="3382739" w="2570708">
                <a:moveTo>
                  <a:pt x="0" y="0"/>
                </a:moveTo>
                <a:lnTo>
                  <a:pt x="2570708" y="0"/>
                </a:lnTo>
                <a:lnTo>
                  <a:pt x="2570708" y="3382739"/>
                </a:lnTo>
                <a:lnTo>
                  <a:pt x="0" y="33827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416248" y="1425687"/>
            <a:ext cx="2883422" cy="2907789"/>
          </a:xfrm>
          <a:custGeom>
            <a:avLst/>
            <a:gdLst/>
            <a:ahLst/>
            <a:cxnLst/>
            <a:rect r="r" b="b" t="t" l="l"/>
            <a:pathLst>
              <a:path h="2907789" w="2883422">
                <a:moveTo>
                  <a:pt x="0" y="0"/>
                </a:moveTo>
                <a:lnTo>
                  <a:pt x="2883422" y="0"/>
                </a:lnTo>
                <a:lnTo>
                  <a:pt x="2883422" y="2907789"/>
                </a:lnTo>
                <a:lnTo>
                  <a:pt x="0" y="290778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1524026" y="2879581"/>
            <a:ext cx="7926948" cy="5537200"/>
            <a:chOff x="0" y="0"/>
            <a:chExt cx="10569263" cy="7382934"/>
          </a:xfrm>
        </p:grpSpPr>
        <p:sp>
          <p:nvSpPr>
            <p:cNvPr name="TextBox 18" id="18"/>
            <p:cNvSpPr txBox="true"/>
            <p:nvPr/>
          </p:nvSpPr>
          <p:spPr>
            <a:xfrm rot="0">
              <a:off x="0" y="-85725"/>
              <a:ext cx="10502912" cy="62299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04519" indent="-302260" lvl="1">
                <a:lnSpc>
                  <a:spcPts val="4199"/>
                </a:lnSpc>
                <a:buFont typeface="Arial"/>
                <a:buChar char="•"/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Brainstorming</a:t>
              </a:r>
            </a:p>
            <a:p>
              <a:pPr algn="l" marL="1209039" indent="-403013" lvl="2">
                <a:lnSpc>
                  <a:spcPts val="4199"/>
                </a:lnSpc>
                <a:buFont typeface="Arial"/>
                <a:buChar char="⚬"/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Schetsen</a:t>
              </a:r>
            </a:p>
            <a:p>
              <a:pPr algn="l" marL="1209039" indent="-403013" lvl="2">
                <a:lnSpc>
                  <a:spcPts val="4199"/>
                </a:lnSpc>
                <a:buFont typeface="Arial"/>
                <a:buChar char="⚬"/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Post-its</a:t>
              </a:r>
            </a:p>
            <a:p>
              <a:pPr algn="l">
                <a:lnSpc>
                  <a:spcPts val="4199"/>
                </a:lnSpc>
              </a:pPr>
            </a:p>
            <a:p>
              <a:pPr algn="l" marL="604519" indent="-302260" lvl="1">
                <a:lnSpc>
                  <a:spcPts val="4199"/>
                </a:lnSpc>
                <a:buFont typeface="Arial"/>
                <a:buChar char="•"/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Essentie</a:t>
              </a:r>
            </a:p>
            <a:p>
              <a:pPr algn="l" marL="1209039" indent="-403013" lvl="2">
                <a:lnSpc>
                  <a:spcPts val="4199"/>
                </a:lnSpc>
                <a:buFont typeface="Arial"/>
                <a:buChar char="⚬"/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Visueel</a:t>
              </a:r>
            </a:p>
            <a:p>
              <a:pPr algn="l" marL="1209039" indent="-403013" lvl="2">
                <a:lnSpc>
                  <a:spcPts val="4199"/>
                </a:lnSpc>
                <a:buFont typeface="Arial"/>
                <a:buChar char="⚬"/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Duidelijk</a:t>
              </a:r>
            </a:p>
            <a:p>
              <a:pPr algn="l">
                <a:lnSpc>
                  <a:spcPts val="4199"/>
                </a:lnSpc>
              </a:pPr>
            </a:p>
            <a:p>
              <a:pPr algn="l">
                <a:lnSpc>
                  <a:spcPts val="419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"/>
                </a:rPr>
                <a:t>           </a:t>
              </a:r>
              <a:r>
                <a:rPr lang="en-US" sz="2799">
                  <a:solidFill>
                    <a:srgbClr val="2B2C30"/>
                  </a:solidFill>
                  <a:latin typeface="Public Sans"/>
                </a:rPr>
                <a:t>‘ijsbergconcept’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0" y="6750685"/>
              <a:ext cx="10569263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5.xml><?xml version="1.0" encoding="utf-8"?>
<p:sld xmlns:p="http://schemas.openxmlformats.org/presentationml/2006/main" xmlns:a="http://schemas.openxmlformats.org/drawingml/2006/main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71" y="942975"/>
            <a:ext cx="16230600" cy="648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INTERVIEW MET </a:t>
            </a:r>
            <a:r>
              <a:rPr lang="en-US" sz="3714" spc="843" u="sng">
                <a:solidFill>
                  <a:srgbClr val="2B2C30"/>
                </a:solidFill>
                <a:latin typeface="Public Sans Bold"/>
              </a:rPr>
              <a:t>DOELGROEPEN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-102505" y="2260635"/>
            <a:ext cx="11309601" cy="11309601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052197" y="4535268"/>
            <a:ext cx="9000196" cy="9000196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2260382" y="7254536"/>
            <a:ext cx="6583826" cy="6583826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2B2C3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2991928" y="4873287"/>
            <a:ext cx="5120733" cy="23812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6000">
                <a:solidFill>
                  <a:srgbClr val="2B2C30"/>
                </a:solidFill>
                <a:latin typeface="Public Sans Bold"/>
              </a:rPr>
              <a:t>huidige</a:t>
            </a:r>
          </a:p>
          <a:p>
            <a:pPr algn="ctr">
              <a:lnSpc>
                <a:spcPts val="9600"/>
              </a:lnSpc>
            </a:pPr>
            <a:r>
              <a:rPr lang="en-US" sz="6000">
                <a:solidFill>
                  <a:srgbClr val="2B2C30"/>
                </a:solidFill>
                <a:latin typeface="Public Sans Bold"/>
              </a:rPr>
              <a:t>studenten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627792" y="8129951"/>
            <a:ext cx="5849007" cy="955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5000">
                <a:solidFill>
                  <a:srgbClr val="2B2C30"/>
                </a:solidFill>
                <a:latin typeface="Public Sans Bold"/>
              </a:rPr>
              <a:t>Bedrijven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991928" y="2676025"/>
            <a:ext cx="5120733" cy="1370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19"/>
              </a:lnSpc>
            </a:pPr>
            <a:r>
              <a:rPr lang="en-US" sz="7137">
                <a:solidFill>
                  <a:srgbClr val="2B2C30"/>
                </a:solidFill>
                <a:latin typeface="Public Sans Bold"/>
              </a:rPr>
              <a:t>Instromers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11706063" y="2260635"/>
            <a:ext cx="6049787" cy="6128696"/>
            <a:chOff x="0" y="0"/>
            <a:chExt cx="8066383" cy="8171595"/>
          </a:xfrm>
        </p:grpSpPr>
        <p:sp>
          <p:nvSpPr>
            <p:cNvPr name="TextBox 17" id="17"/>
            <p:cNvSpPr txBox="true"/>
            <p:nvPr/>
          </p:nvSpPr>
          <p:spPr>
            <a:xfrm rot="0">
              <a:off x="0" y="-66675"/>
              <a:ext cx="8066383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Instromers - Take-away #1</a:t>
              </a:r>
            </a:p>
          </p:txBody>
        </p:sp>
        <p:sp>
          <p:nvSpPr>
            <p:cNvPr name="TextBox 18" id="18"/>
            <p:cNvSpPr txBox="true"/>
            <p:nvPr/>
          </p:nvSpPr>
          <p:spPr>
            <a:xfrm rot="0">
              <a:off x="0" y="743374"/>
              <a:ext cx="8066383" cy="132249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Vooroordelen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Onduidelijkheden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Google en  mond-tot-mond reclame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0" y="2556929"/>
              <a:ext cx="8066383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Huidige studenten - Take-away #2</a:t>
              </a:r>
            </a:p>
          </p:txBody>
        </p:sp>
        <p:sp>
          <p:nvSpPr>
            <p:cNvPr name="TextBox 20" id="20"/>
            <p:cNvSpPr txBox="true"/>
            <p:nvPr/>
          </p:nvSpPr>
          <p:spPr>
            <a:xfrm rot="0">
              <a:off x="0" y="3366977"/>
              <a:ext cx="8066383" cy="13072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Andere verwachtingen door presentatie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Moeilijk uit te leggen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Nood aan meer voorkennis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0" y="5165293"/>
              <a:ext cx="8066383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Bedrijven - Take-away #3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5975341"/>
              <a:ext cx="8066383" cy="21962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sociale vaardigenheden / technische vaardigheden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Basiskennis : school, Meer in werkveld zelf.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Constant bijleren door zelfbijscholing (events, opzoeken)</a:t>
              </a: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2902242" y="1815947"/>
            <a:ext cx="3518576" cy="3083530"/>
            <a:chOff x="0" y="0"/>
            <a:chExt cx="4691435" cy="4111374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2"/>
            <a:srcRect l="0" t="17183" r="0" b="17183"/>
            <a:stretch>
              <a:fillRect/>
            </a:stretch>
          </p:blipFill>
          <p:spPr>
            <a:xfrm flipH="false" flipV="false">
              <a:off x="0" y="0"/>
              <a:ext cx="4691435" cy="4111374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7848817" y="1815947"/>
            <a:ext cx="3220914" cy="3083530"/>
            <a:chOff x="0" y="0"/>
            <a:chExt cx="4294552" cy="4111374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3"/>
            <a:srcRect l="0" t="24201" r="0" b="4668"/>
            <a:stretch>
              <a:fillRect/>
            </a:stretch>
          </p:blipFill>
          <p:spPr>
            <a:xfrm flipH="false" flipV="false">
              <a:off x="0" y="0"/>
              <a:ext cx="4294552" cy="4111374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12960391" y="1815947"/>
            <a:ext cx="3307834" cy="3138716"/>
            <a:chOff x="0" y="0"/>
            <a:chExt cx="4410445" cy="4184955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4"/>
            <a:srcRect l="0" t="14234" r="0" b="14234"/>
            <a:stretch>
              <a:fillRect/>
            </a:stretch>
          </p:blipFill>
          <p:spPr>
            <a:xfrm flipH="false" flipV="false">
              <a:off x="0" y="0"/>
              <a:ext cx="4410445" cy="4184955"/>
            </a:xfrm>
            <a:prstGeom prst="rect">
              <a:avLst/>
            </a:prstGeom>
          </p:spPr>
        </p:pic>
      </p:grpSp>
      <p:sp>
        <p:nvSpPr>
          <p:cNvPr name="TextBox 9" id="9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PERSONA’S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662597" y="5200973"/>
            <a:ext cx="3903423" cy="3235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46"/>
              </a:lnSpc>
            </a:pPr>
            <a:r>
              <a:rPr lang="en-US" sz="2578" spc="12">
                <a:solidFill>
                  <a:srgbClr val="2B2C30"/>
                </a:solidFill>
                <a:latin typeface="Playfair Display Italics"/>
              </a:rPr>
              <a:t>Persona 3 - Huidig student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773897" y="5551496"/>
            <a:ext cx="3680822" cy="4636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6"/>
              </a:lnSpc>
            </a:pPr>
            <a:r>
              <a:rPr lang="en-US" sz="2683">
                <a:solidFill>
                  <a:srgbClr val="2B2C30"/>
                </a:solidFill>
                <a:latin typeface="Public Sans Bold"/>
              </a:rPr>
              <a:t>La'Melo Kwaku-Nsian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803838" y="5161528"/>
            <a:ext cx="3080663" cy="301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75"/>
              </a:lnSpc>
            </a:pPr>
            <a:r>
              <a:rPr lang="en-US" sz="2500" spc="12">
                <a:solidFill>
                  <a:srgbClr val="2B2C30"/>
                </a:solidFill>
                <a:latin typeface="Playfair Display Italics"/>
              </a:rPr>
              <a:t>Persona 2 - Instromer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288762" y="5538231"/>
            <a:ext cx="2110816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39"/>
              </a:lnSpc>
            </a:pPr>
            <a:r>
              <a:rPr lang="en-US" sz="2599">
                <a:solidFill>
                  <a:srgbClr val="2B2C30"/>
                </a:solidFill>
                <a:latin typeface="Public Sans Bold"/>
              </a:rPr>
              <a:t>Zara Sunnak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480530" y="6555636"/>
            <a:ext cx="3727279" cy="735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Ze is opzoek naar een studie/carriere.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maakt haar niet uit wat iemand anders denkt.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2163171" y="6512163"/>
            <a:ext cx="4902275" cy="735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Hij wilt dat mensen weten wat elektronica - ICT inhoud. 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Hij spreekt graag over zijn passie,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Wilt meer begrip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888254" y="7861158"/>
            <a:ext cx="5452108" cy="9836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Hij vindt niet de juiste woorden.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Er ontbreekt voldoende ondersteunend materiaal.   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Hij heeft onvoldoende zicht op de mogelijkheden na zijn studie</a:t>
            </a:r>
          </a:p>
          <a:p>
            <a:pPr algn="l">
              <a:lnSpc>
                <a:spcPts val="1960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7375265" y="8028774"/>
            <a:ext cx="3937810" cy="1231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Het is moeilijk voor haar om een gepaste studie te vinden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Ze is niet zo overtuigd van de beschrijving Elektronica ICT,</a:t>
            </a:r>
          </a:p>
          <a:p>
            <a:pPr algn="l">
              <a:lnSpc>
                <a:spcPts val="1960"/>
              </a:lnSpc>
              <a:spcBef>
                <a:spcPct val="0"/>
              </a:spcBef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4210924" y="6112748"/>
            <a:ext cx="806768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2B2C30"/>
                </a:solidFill>
                <a:latin typeface="Public Sans Bold"/>
              </a:rPr>
              <a:t>Doelen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790512" y="6151459"/>
            <a:ext cx="1107316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2B2C30"/>
                </a:solidFill>
                <a:latin typeface="Public Sans Bold"/>
              </a:rPr>
              <a:t>Doelen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165615" y="7478253"/>
            <a:ext cx="2897386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2B2C30"/>
                </a:solidFill>
                <a:latin typeface="Public Sans Bold"/>
              </a:rPr>
              <a:t>Frustraties en uitdagingen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848817" y="7502994"/>
            <a:ext cx="2990705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2B2C30"/>
                </a:solidFill>
                <a:latin typeface="Public Sans Bold"/>
              </a:rPr>
              <a:t>Frustraties en uitdagingen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028190" y="5161528"/>
            <a:ext cx="3266678" cy="301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75"/>
              </a:lnSpc>
            </a:pPr>
            <a:r>
              <a:rPr lang="en-US" sz="2500" spc="12">
                <a:solidFill>
                  <a:srgbClr val="2B2C30"/>
                </a:solidFill>
                <a:latin typeface="Playfair Display Italics"/>
              </a:rPr>
              <a:t>Persona 1 - Werknemer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797890" y="6473551"/>
            <a:ext cx="3727279" cy="735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Een aantal sollicitanten hebben een diploma Elektronica - ICT. Hij wilt te weten komen wat zij in hun mars hebben.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4107871" y="6069373"/>
            <a:ext cx="1107316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2B2C30"/>
                </a:solidFill>
                <a:latin typeface="Public Sans Bold"/>
              </a:rPr>
              <a:t>Doelen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166177" y="7478253"/>
            <a:ext cx="2990705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2B2C30"/>
                </a:solidFill>
                <a:latin typeface="Public Sans Bold"/>
              </a:rPr>
              <a:t>Frustraties en uitdagingen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2838398" y="5538231"/>
            <a:ext cx="3646264" cy="457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39"/>
              </a:lnSpc>
            </a:pPr>
            <a:r>
              <a:rPr lang="en-US" sz="2599">
                <a:solidFill>
                  <a:srgbClr val="2B2C30"/>
                </a:solidFill>
                <a:latin typeface="Public Sans Bold"/>
              </a:rPr>
              <a:t>Miguel 'Maria' Ricardo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2838398" y="7861158"/>
            <a:ext cx="3727279" cy="1231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Errors moeten behandeld worden.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 Bijblijven met snel evoluerende technieken</a:t>
            </a:r>
          </a:p>
          <a:p>
            <a:pPr algn="l" marL="302262" indent="-151131" lvl="1">
              <a:lnSpc>
                <a:spcPts val="1960"/>
              </a:lnSpc>
              <a:buFont typeface="Arial"/>
              <a:buChar char="•"/>
            </a:pPr>
            <a:r>
              <a:rPr lang="en-US" sz="1400">
                <a:solidFill>
                  <a:srgbClr val="2B2C30"/>
                </a:solidFill>
                <a:latin typeface="Public Sans"/>
              </a:rPr>
              <a:t>De constante innovatie die je kan blijven nastreven.</a:t>
            </a: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-7086597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4343400" y="2756663"/>
            <a:ext cx="138677" cy="138677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B2C3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2756663"/>
            <a:ext cx="138677" cy="138677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B2C3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620000" y="2756663"/>
            <a:ext cx="138677" cy="138677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B2C3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896600" y="2756663"/>
            <a:ext cx="138677" cy="138677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B2C3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4173200" y="2756663"/>
            <a:ext cx="138677" cy="138677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B2C3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20"/>
                </a:lnSpc>
              </a:pPr>
            </a:p>
          </p:txBody>
        </p:sp>
      </p:grpSp>
      <p:sp>
        <p:nvSpPr>
          <p:cNvPr name="AutoShape 18" id="18"/>
          <p:cNvSpPr/>
          <p:nvPr/>
        </p:nvSpPr>
        <p:spPr>
          <a:xfrm>
            <a:off x="1127760" y="2821239"/>
            <a:ext cx="17396401" cy="0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9" id="19"/>
          <p:cNvSpPr/>
          <p:nvPr/>
        </p:nvSpPr>
        <p:spPr>
          <a:xfrm flipH="false" flipV="false" rot="0">
            <a:off x="7620000" y="699263"/>
            <a:ext cx="3995097" cy="4114800"/>
          </a:xfrm>
          <a:custGeom>
            <a:avLst/>
            <a:gdLst/>
            <a:ahLst/>
            <a:cxnLst/>
            <a:rect r="r" b="b" t="t" l="l"/>
            <a:pathLst>
              <a:path h="4114800" w="3995097">
                <a:moveTo>
                  <a:pt x="0" y="0"/>
                </a:moveTo>
                <a:lnTo>
                  <a:pt x="3995097" y="0"/>
                </a:lnTo>
                <a:lnTo>
                  <a:pt x="399509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4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TECHNISCHE START-UP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896600" y="5074921"/>
            <a:ext cx="3086100" cy="565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2" indent="-313056" lvl="1">
              <a:lnSpc>
                <a:spcPts val="4640"/>
              </a:lnSpc>
              <a:buFont typeface="Arial"/>
              <a:buChar char="•"/>
            </a:pPr>
            <a:r>
              <a:rPr lang="en-US" sz="2900">
                <a:solidFill>
                  <a:srgbClr val="2B2C30"/>
                </a:solidFill>
                <a:latin typeface="Public Sans"/>
              </a:rPr>
              <a:t>Netlify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956529" y="3246121"/>
            <a:ext cx="2785647" cy="1190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>
                <a:solidFill>
                  <a:srgbClr val="2B2C30"/>
                </a:solidFill>
                <a:latin typeface="Playfair Display Italics"/>
              </a:rPr>
              <a:t>Website online zetten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4102876" y="5074921"/>
            <a:ext cx="3086100" cy="1146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2" indent="-313056" lvl="1">
              <a:lnSpc>
                <a:spcPts val="4640"/>
              </a:lnSpc>
              <a:buFont typeface="Arial"/>
              <a:buChar char="•"/>
            </a:pPr>
            <a:r>
              <a:rPr lang="en-US" sz="2900">
                <a:solidFill>
                  <a:srgbClr val="2B2C30"/>
                </a:solidFill>
                <a:latin typeface="Public Sans"/>
              </a:rPr>
              <a:t>Repository met branches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4403329" y="3246121"/>
            <a:ext cx="2785647" cy="1190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>
                <a:solidFill>
                  <a:srgbClr val="2B2C30"/>
                </a:solidFill>
                <a:latin typeface="Playfair Display Italics"/>
              </a:rPr>
              <a:t>Github opzetten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579121" y="5074921"/>
            <a:ext cx="3086100" cy="173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2" indent="-313056" lvl="1">
              <a:lnSpc>
                <a:spcPts val="4640"/>
              </a:lnSpc>
              <a:buFont typeface="Arial"/>
              <a:buChar char="•"/>
            </a:pPr>
            <a:r>
              <a:rPr lang="en-US" sz="2900">
                <a:solidFill>
                  <a:srgbClr val="2B2C30"/>
                </a:solidFill>
                <a:latin typeface="Public Sans"/>
              </a:rPr>
              <a:t>Conventions</a:t>
            </a:r>
          </a:p>
          <a:p>
            <a:pPr algn="l" marL="626112" indent="-313056" lvl="1">
              <a:lnSpc>
                <a:spcPts val="4640"/>
              </a:lnSpc>
              <a:buFont typeface="Arial"/>
              <a:buChar char="•"/>
            </a:pPr>
            <a:r>
              <a:rPr lang="en-US" sz="2900">
                <a:solidFill>
                  <a:srgbClr val="2B2C30"/>
                </a:solidFill>
                <a:latin typeface="Public Sans"/>
              </a:rPr>
              <a:t>Startup HTML &amp; CSS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620000" y="3246121"/>
            <a:ext cx="2785647" cy="1790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>
                <a:solidFill>
                  <a:srgbClr val="2B2C30"/>
                </a:solidFill>
                <a:latin typeface="Playfair Display Italics"/>
              </a:rPr>
              <a:t>Coding-space bepalen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6753743" y="1799270"/>
            <a:ext cx="9325795" cy="7892104"/>
            <a:chOff x="0" y="0"/>
            <a:chExt cx="12434393" cy="10522805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2"/>
            <a:srcRect l="0" t="159" r="0" b="159"/>
            <a:stretch>
              <a:fillRect/>
            </a:stretch>
          </p:blipFill>
          <p:spPr>
            <a:xfrm flipH="false" flipV="false">
              <a:off x="0" y="0"/>
              <a:ext cx="12434393" cy="10522805"/>
            </a:xfrm>
            <a:prstGeom prst="rect">
              <a:avLst/>
            </a:prstGeom>
          </p:spPr>
        </p:pic>
      </p:grpSp>
      <p:sp>
        <p:nvSpPr>
          <p:cNvPr name="TextBox 5" id="5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BENCHMARKING CONCURRENTEN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1607348" y="2268238"/>
            <a:ext cx="5146395" cy="2204720"/>
            <a:chOff x="0" y="0"/>
            <a:chExt cx="6861860" cy="2939627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-66675"/>
              <a:ext cx="6861860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Scholen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743374"/>
              <a:ext cx="6861860" cy="21962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Duidelijke uitleg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Showcase studentenwerk</a:t>
              </a:r>
            </a:p>
            <a:p>
              <a:pPr algn="l">
                <a:lnSpc>
                  <a:spcPts val="2659"/>
                </a:lnSpc>
              </a:pP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Vaak overdaad aan tekst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Enkel algemene Social Media presence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07348" y="5149233"/>
            <a:ext cx="5146395" cy="1871345"/>
            <a:chOff x="0" y="0"/>
            <a:chExt cx="6861860" cy="2495127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0" y="-66675"/>
              <a:ext cx="6861860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Bedrijven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0" y="743374"/>
              <a:ext cx="6861860" cy="17517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Interessante aangename uitstraling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Grote showcase van projecten</a:t>
              </a:r>
            </a:p>
            <a:p>
              <a:pPr algn="l">
                <a:lnSpc>
                  <a:spcPts val="2659"/>
                </a:lnSpc>
              </a:pP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Onduidelijke inhoud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E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flat" w="9525">
            <a:solidFill>
              <a:srgbClr val="2B2C3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4156394" y="4706390"/>
            <a:ext cx="4217629" cy="4551910"/>
          </a:xfrm>
          <a:custGeom>
            <a:avLst/>
            <a:gdLst/>
            <a:ahLst/>
            <a:cxnLst/>
            <a:rect r="r" b="b" t="t" l="l"/>
            <a:pathLst>
              <a:path h="4551910" w="4217629">
                <a:moveTo>
                  <a:pt x="0" y="0"/>
                </a:moveTo>
                <a:lnTo>
                  <a:pt x="4217629" y="0"/>
                </a:lnTo>
                <a:lnTo>
                  <a:pt x="4217629" y="4551910"/>
                </a:lnTo>
                <a:lnTo>
                  <a:pt x="0" y="45519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374023" y="4645128"/>
            <a:ext cx="4380398" cy="4613172"/>
          </a:xfrm>
          <a:custGeom>
            <a:avLst/>
            <a:gdLst/>
            <a:ahLst/>
            <a:cxnLst/>
            <a:rect r="r" b="b" t="t" l="l"/>
            <a:pathLst>
              <a:path h="4613172" w="4380398">
                <a:moveTo>
                  <a:pt x="0" y="0"/>
                </a:moveTo>
                <a:lnTo>
                  <a:pt x="4380398" y="0"/>
                </a:lnTo>
                <a:lnTo>
                  <a:pt x="4380398" y="4613172"/>
                </a:lnTo>
                <a:lnTo>
                  <a:pt x="0" y="46131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754421" y="4712246"/>
            <a:ext cx="4446141" cy="4546054"/>
          </a:xfrm>
          <a:custGeom>
            <a:avLst/>
            <a:gdLst/>
            <a:ahLst/>
            <a:cxnLst/>
            <a:rect r="r" b="b" t="t" l="l"/>
            <a:pathLst>
              <a:path h="4546054" w="4446141">
                <a:moveTo>
                  <a:pt x="0" y="0"/>
                </a:moveTo>
                <a:lnTo>
                  <a:pt x="4446140" y="0"/>
                </a:lnTo>
                <a:lnTo>
                  <a:pt x="4446140" y="4546054"/>
                </a:lnTo>
                <a:lnTo>
                  <a:pt x="0" y="45460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06871" y="942975"/>
            <a:ext cx="16230600" cy="65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2B2C30"/>
                </a:solidFill>
                <a:latin typeface="Public Sans Bold"/>
              </a:rPr>
              <a:t>UI CONCEPT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028700" y="2245360"/>
            <a:ext cx="5018039" cy="2898140"/>
            <a:chOff x="0" y="0"/>
            <a:chExt cx="6690719" cy="3864187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-66675"/>
              <a:ext cx="6690719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Website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0" y="743374"/>
              <a:ext cx="6690719" cy="31208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Projecten studenten</a:t>
              </a:r>
            </a:p>
            <a:p>
              <a:pPr algn="l" marL="820419" indent="-273473" lvl="2">
                <a:lnSpc>
                  <a:spcPts val="2659"/>
                </a:lnSpc>
                <a:buFont typeface="Arial"/>
                <a:buChar char="⚬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bachelor/graduaatsproeven</a:t>
              </a:r>
            </a:p>
            <a:p>
              <a:pPr algn="l" marL="820419" indent="-273473" lvl="2">
                <a:lnSpc>
                  <a:spcPts val="2659"/>
                </a:lnSpc>
                <a:buFont typeface="Arial"/>
                <a:buChar char="⚬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cases/projecten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OT &amp; Industrie 4.0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Algemeen</a:t>
              </a:r>
            </a:p>
            <a:p>
              <a:pPr algn="l" marL="820419" indent="-273473" lvl="2">
                <a:lnSpc>
                  <a:spcPts val="2659"/>
                </a:lnSpc>
                <a:buFont typeface="Arial"/>
                <a:buChar char="⚬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contact</a:t>
              </a:r>
            </a:p>
            <a:p>
              <a:pPr algn="l" marL="820419" indent="-273473" lvl="2">
                <a:lnSpc>
                  <a:spcPts val="2659"/>
                </a:lnSpc>
                <a:buFont typeface="Arial"/>
                <a:buChar char="⚬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sociale media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6634980" y="2245360"/>
            <a:ext cx="5018039" cy="1212215"/>
            <a:chOff x="0" y="0"/>
            <a:chExt cx="6690719" cy="1616287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-66675"/>
              <a:ext cx="6690719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App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0" y="743374"/>
              <a:ext cx="6690719" cy="872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Nieuws 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Bachelor/graduaatsproeven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2241261" y="2245360"/>
            <a:ext cx="5018039" cy="1212215"/>
            <a:chOff x="0" y="0"/>
            <a:chExt cx="6690719" cy="1616287"/>
          </a:xfrm>
        </p:grpSpPr>
        <p:sp>
          <p:nvSpPr>
            <p:cNvPr name="TextBox 14" id="14"/>
            <p:cNvSpPr txBox="true"/>
            <p:nvPr/>
          </p:nvSpPr>
          <p:spPr>
            <a:xfrm rot="0">
              <a:off x="0" y="-66675"/>
              <a:ext cx="6690719" cy="6322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2B2C30"/>
                  </a:solidFill>
                  <a:latin typeface="Public Sans Bold"/>
                </a:rPr>
                <a:t>Social media campagne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0" y="743374"/>
              <a:ext cx="6690719" cy="872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Professioneel + speels</a:t>
              </a:r>
            </a:p>
            <a:p>
              <a:pPr algn="l" marL="410209" indent="-205105" lvl="1">
                <a:lnSpc>
                  <a:spcPts val="2659"/>
                </a:lnSpc>
                <a:buFont typeface="Arial"/>
                <a:buChar char="•"/>
              </a:pPr>
              <a:r>
                <a:rPr lang="en-US" sz="1899">
                  <a:solidFill>
                    <a:srgbClr val="2B2C30"/>
                  </a:solidFill>
                  <a:latin typeface="Public Sans"/>
                </a:rPr>
                <a:t>Catchy</a:t>
              </a: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400051" y="9182100"/>
            <a:ext cx="1859249" cy="426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2B2C30"/>
                </a:solidFill>
                <a:latin typeface="Public Sans"/>
              </a:rPr>
              <a:t>ICT Next Gen</a:t>
            </a:r>
          </a:p>
        </p:txBody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DAF-jJZx-P4</dc:identifier>
  <dcterms:modified xsi:type="dcterms:W3CDTF">2011-08-01T06:04:30Z</dcterms:modified>
  <cp:revision>1</cp:revision>
  <dc:title>Sprint review 1 WPL2</dc:title>
</cp:coreProperties>
</file>